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1"/>
  </p:sldMasterIdLst>
  <p:notesMasterIdLst>
    <p:notesMasterId r:id="rId26"/>
  </p:notesMasterIdLst>
  <p:sldIdLst>
    <p:sldId id="258" r:id="rId2"/>
    <p:sldId id="261" r:id="rId3"/>
    <p:sldId id="263" r:id="rId4"/>
    <p:sldId id="264" r:id="rId5"/>
    <p:sldId id="269" r:id="rId6"/>
    <p:sldId id="268" r:id="rId7"/>
    <p:sldId id="266" r:id="rId8"/>
    <p:sldId id="277" r:id="rId9"/>
    <p:sldId id="278" r:id="rId10"/>
    <p:sldId id="265" r:id="rId11"/>
    <p:sldId id="270" r:id="rId12"/>
    <p:sldId id="279" r:id="rId13"/>
    <p:sldId id="267" r:id="rId14"/>
    <p:sldId id="271" r:id="rId15"/>
    <p:sldId id="274" r:id="rId16"/>
    <p:sldId id="282" r:id="rId17"/>
    <p:sldId id="276" r:id="rId18"/>
    <p:sldId id="283" r:id="rId19"/>
    <p:sldId id="272" r:id="rId20"/>
    <p:sldId id="275" r:id="rId21"/>
    <p:sldId id="259" r:id="rId22"/>
    <p:sldId id="262" r:id="rId23"/>
    <p:sldId id="280" r:id="rId24"/>
    <p:sldId id="281"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74" autoAdjust="0"/>
    <p:restoredTop sz="79976" autoAdjust="0"/>
  </p:normalViewPr>
  <p:slideViewPr>
    <p:cSldViewPr snapToGrid="0">
      <p:cViewPr varScale="1">
        <p:scale>
          <a:sx n="91" d="100"/>
          <a:sy n="91" d="100"/>
        </p:scale>
        <p:origin x="12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E997465-BC3E-4101-A243-614B1A692F42}" type="datetimeFigureOut">
              <a:rPr lang="en-US" smtClean="0"/>
              <a:t>10/12/2020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75D31-DBB1-4396-A495-F8B4639E9E10}" type="slidenum">
              <a:rPr lang="en-US" smtClean="0"/>
              <a:t>‹#›</a:t>
            </a:fld>
            <a:endParaRPr lang="en-US"/>
          </a:p>
        </p:txBody>
      </p:sp>
    </p:spTree>
    <p:extLst>
      <p:ext uri="{BB962C8B-B14F-4D97-AF65-F5344CB8AC3E}">
        <p14:creationId xmlns:p14="http://schemas.microsoft.com/office/powerpoint/2010/main" val="14481224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875D31-DBB1-4396-A495-F8B4639E9E10}" type="slidenum">
              <a:rPr lang="en-US" smtClean="0"/>
              <a:t>3</a:t>
            </a:fld>
            <a:endParaRPr lang="en-US"/>
          </a:p>
        </p:txBody>
      </p:sp>
    </p:spTree>
    <p:extLst>
      <p:ext uri="{BB962C8B-B14F-4D97-AF65-F5344CB8AC3E}">
        <p14:creationId xmlns:p14="http://schemas.microsoft.com/office/powerpoint/2010/main" val="3604320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800"/>
              </a:spcAft>
              <a:buFont typeface="+mj-lt"/>
              <a:buAutoNum type="arabicPeriod"/>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will decrease property values and higher-income earners will move”</a:t>
            </a:r>
          </a:p>
          <a:p>
            <a:pPr marL="0" marR="0">
              <a:lnSpc>
                <a:spcPct val="107000"/>
              </a:lnSpc>
              <a:spcBef>
                <a:spcPts val="0"/>
              </a:spcBef>
              <a:spcAft>
                <a:spcPts val="800"/>
              </a:spcAft>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Property Values Are Determined By Many Factors, Not By Any Single Property Nearby: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The condition of the particular property for sale,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Sales of similar properties in the neighborhood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 of properties for sale in a neighborhood,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Neighborhood amenities, such as parks, schools and transit,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Nearby large-scale commercial and industrial developments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Affordable Housing Does Not Lower Property Values How do we know? Research!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2"/>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will increase crime and other undesirable activity”</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Affordable housing in particular can stabilized neighborhoods: if rents are affordable residents move less often. Community investment is key to safety and that can’t happen if we have high rates of displacement.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Affordable housing and denser housing also serves a wide range of people: families, students, workforce, etc.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3"/>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“Growth will open the community up to unpalatable land uses and zoning decisions; we’ll lose the feel of our neighborhoods” and “Growth violates community will” </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Affordable housing is designed with community in mind and fits the size, style, feel of current neighborhood.</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Affordable housing can be and is often indistinguishable from other homes in the community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Most of neighborhood control through meetings is actually completely discretionary; safety, basic match to neighborhood, environmental concerns, etc. are addressed through approvals.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When we create too many discretionary burdens to housing, we can’t keep up with growth and create long-term affordability and equity problems (see: SF and SEA)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4"/>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“Why not build out further out where land is cheaper?” i.e. “Why here?”</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GMA + sprawl creates a higher cost for cities per capita,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problems emerge with AH when we isolate housing from opportunity and amenities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startAt="5"/>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“Development will increase traffic, overcrowding, and strain on infrastructure”</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Density can create walkable communities, preserve open space, and lower the cost of public services (lower per capita maintenance costs).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dirty="0">
                <a:solidFill>
                  <a:srgbClr val="ED7D31"/>
                </a:solidFill>
                <a:effectLst/>
                <a:latin typeface="Calibri" panose="020F0502020204030204" pitchFamily="34" charset="0"/>
                <a:ea typeface="Calibri" panose="020F0502020204030204" pitchFamily="34" charset="0"/>
                <a:cs typeface="Times New Roman" panose="02020603050405020304" pitchFamily="18" charset="0"/>
              </a:rPr>
              <a:t>Many of the most desirable communities in America are dense neighborhoods.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31875D31-DBB1-4396-A495-F8B4639E9E10}" type="slidenum">
              <a:rPr lang="en-US" smtClean="0"/>
              <a:t>17</a:t>
            </a:fld>
            <a:endParaRPr lang="en-US"/>
          </a:p>
        </p:txBody>
      </p:sp>
    </p:spTree>
    <p:extLst>
      <p:ext uri="{BB962C8B-B14F-4D97-AF65-F5344CB8AC3E}">
        <p14:creationId xmlns:p14="http://schemas.microsoft.com/office/powerpoint/2010/main" val="1102966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875D31-DBB1-4396-A495-F8B4639E9E10}" type="slidenum">
              <a:rPr lang="en-US" smtClean="0"/>
              <a:t>21</a:t>
            </a:fld>
            <a:endParaRPr lang="en-US"/>
          </a:p>
        </p:txBody>
      </p:sp>
    </p:spTree>
    <p:extLst>
      <p:ext uri="{BB962C8B-B14F-4D97-AF65-F5344CB8AC3E}">
        <p14:creationId xmlns:p14="http://schemas.microsoft.com/office/powerpoint/2010/main" val="480019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D3BFC54-87A5-453E-9DA1-8E1F6E8A1539}" type="datetimeFigureOut">
              <a:rPr lang="en-US" smtClean="0"/>
              <a:t>10/12/2020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28E111F4-FF87-40E7-A1F8-E1DD3314097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629566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BFC54-87A5-453E-9DA1-8E1F6E8A153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3835212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BFC54-87A5-453E-9DA1-8E1F6E8A153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1209647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BFC54-87A5-453E-9DA1-8E1F6E8A1539}" type="datetimeFigureOut">
              <a:rPr lang="en-US" smtClean="0"/>
              <a:t>10/12/2020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99539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D3BFC54-87A5-453E-9DA1-8E1F6E8A1539}" type="datetimeFigureOut">
              <a:rPr lang="en-US" smtClean="0"/>
              <a:t>10/12/2020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28E111F4-FF87-40E7-A1F8-E1DD3314097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8294627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3BFC54-87A5-453E-9DA1-8E1F6E8A1539}" type="datetimeFigureOut">
              <a:rPr lang="en-US" smtClean="0"/>
              <a:t>10/12/2020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116197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3BFC54-87A5-453E-9DA1-8E1F6E8A1539}" type="datetimeFigureOut">
              <a:rPr lang="en-US" smtClean="0"/>
              <a:t>10/12/2020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3600801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3BFC54-87A5-453E-9DA1-8E1F6E8A1539}" type="datetimeFigureOut">
              <a:rPr lang="en-US" smtClean="0"/>
              <a:t>10/12/2020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2090969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BFC54-87A5-453E-9DA1-8E1F6E8A1539}" type="datetimeFigureOut">
              <a:rPr lang="en-US" smtClean="0"/>
              <a:t>10/12/2020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E111F4-FF87-40E7-A1F8-E1DD3314097C}" type="slidenum">
              <a:rPr lang="en-US" smtClean="0"/>
              <a:t>‹#›</a:t>
            </a:fld>
            <a:endParaRPr lang="en-US"/>
          </a:p>
        </p:txBody>
      </p:sp>
    </p:spTree>
    <p:extLst>
      <p:ext uri="{BB962C8B-B14F-4D97-AF65-F5344CB8AC3E}">
        <p14:creationId xmlns:p14="http://schemas.microsoft.com/office/powerpoint/2010/main" val="441086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D3BFC54-87A5-453E-9DA1-8E1F6E8A1539}" type="datetimeFigureOut">
              <a:rPr lang="en-US" smtClean="0"/>
              <a:t>10/12/2020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8E111F4-FF87-40E7-A1F8-E1DD3314097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2893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D3BFC54-87A5-453E-9DA1-8E1F6E8A1539}" type="datetimeFigureOut">
              <a:rPr lang="en-US" smtClean="0"/>
              <a:t>10/12/2020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28E111F4-FF87-40E7-A1F8-E1DD3314097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299279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D3BFC54-87A5-453E-9DA1-8E1F6E8A1539}" type="datetimeFigureOut">
              <a:rPr lang="en-US" smtClean="0"/>
              <a:t>10/12/2020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28E111F4-FF87-40E7-A1F8-E1DD3314097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0271610"/>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beyondchron.org/will-local-progressives-still-back-exclusionary-zonin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A566DEB-A7F5-44BD-B1EB-BB02CBA71AB6}"/>
              </a:ext>
            </a:extLst>
          </p:cNvPr>
          <p:cNvSpPr>
            <a:spLocks noGrp="1"/>
          </p:cNvSpPr>
          <p:nvPr>
            <p:ph type="ctrTitle"/>
          </p:nvPr>
        </p:nvSpPr>
        <p:spPr>
          <a:xfrm>
            <a:off x="18813" y="5245798"/>
            <a:ext cx="8058805" cy="1197204"/>
          </a:xfrm>
        </p:spPr>
        <p:txBody>
          <a:bodyPr vert="horz" lIns="91440" tIns="45720" rIns="91440" bIns="45720" rtlCol="0" anchor="t">
            <a:normAutofit/>
          </a:bodyPr>
          <a:lstStyle/>
          <a:p>
            <a:pPr algn="r"/>
            <a:r>
              <a:rPr lang="en-US" sz="3200" b="1" dirty="0"/>
              <a:t>Activating Historically </a:t>
            </a:r>
            <a:br>
              <a:rPr lang="en-US" sz="3200" b="1" dirty="0"/>
            </a:br>
            <a:r>
              <a:rPr lang="en-US" sz="3200" b="1" dirty="0"/>
              <a:t>Underrepresented Voices</a:t>
            </a:r>
            <a:endParaRPr lang="en-US" sz="2000" b="1" dirty="0"/>
          </a:p>
        </p:txBody>
      </p:sp>
      <p:pic>
        <p:nvPicPr>
          <p:cNvPr id="3" name="Picture 2" descr="A close up of a sign&#10;&#10;Description automatically generated">
            <a:extLst>
              <a:ext uri="{FF2B5EF4-FFF2-40B4-BE49-F238E27FC236}">
                <a16:creationId xmlns:a16="http://schemas.microsoft.com/office/drawing/2014/main" id="{466E97D2-31C5-43AE-A227-BBF8B6538A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5740" y="1088795"/>
            <a:ext cx="4440514" cy="4085982"/>
          </a:xfrm>
          <a:prstGeom prst="rect">
            <a:avLst/>
          </a:prstGeom>
        </p:spPr>
      </p:pic>
      <p:sp>
        <p:nvSpPr>
          <p:cNvPr id="7" name="TextBox 6">
            <a:extLst>
              <a:ext uri="{FF2B5EF4-FFF2-40B4-BE49-F238E27FC236}">
                <a16:creationId xmlns:a16="http://schemas.microsoft.com/office/drawing/2014/main" id="{71BA27FE-43A7-491A-9800-D81B132780B4}"/>
              </a:ext>
            </a:extLst>
          </p:cNvPr>
          <p:cNvSpPr txBox="1"/>
          <p:nvPr/>
        </p:nvSpPr>
        <p:spPr>
          <a:xfrm>
            <a:off x="4430945" y="6273725"/>
            <a:ext cx="3330104" cy="338554"/>
          </a:xfrm>
          <a:prstGeom prst="rect">
            <a:avLst/>
          </a:prstGeom>
          <a:noFill/>
        </p:spPr>
        <p:txBody>
          <a:bodyPr wrap="square" rtlCol="0">
            <a:spAutoFit/>
          </a:bodyPr>
          <a:lstStyle/>
          <a:p>
            <a:pPr algn="ctr">
              <a:spcAft>
                <a:spcPts val="600"/>
              </a:spcAft>
            </a:pPr>
            <a:r>
              <a:rPr lang="en-US" sz="1600" i="1" dirty="0">
                <a:latin typeface="Arial" panose="020B0604020202020204" pitchFamily="34" charset="0"/>
                <a:cs typeface="Arial" panose="020B0604020202020204" pitchFamily="34" charset="0"/>
              </a:rPr>
              <a:t>Presented, October 2020</a:t>
            </a:r>
          </a:p>
        </p:txBody>
      </p:sp>
      <p:sp>
        <p:nvSpPr>
          <p:cNvPr id="13" name="TextBox 12">
            <a:extLst>
              <a:ext uri="{FF2B5EF4-FFF2-40B4-BE49-F238E27FC236}">
                <a16:creationId xmlns:a16="http://schemas.microsoft.com/office/drawing/2014/main" id="{CAEE1686-F4FF-4CD5-98E2-F686C9623694}"/>
              </a:ext>
            </a:extLst>
          </p:cNvPr>
          <p:cNvSpPr txBox="1"/>
          <p:nvPr/>
        </p:nvSpPr>
        <p:spPr>
          <a:xfrm>
            <a:off x="4048216" y="768584"/>
            <a:ext cx="2311639" cy="400110"/>
          </a:xfrm>
          <a:prstGeom prst="rect">
            <a:avLst/>
          </a:prstGeom>
          <a:noFill/>
        </p:spPr>
        <p:txBody>
          <a:bodyPr wrap="square" rtlCol="0">
            <a:spAutoFit/>
          </a:bodyPr>
          <a:lstStyle/>
          <a:p>
            <a:pPr>
              <a:spcAft>
                <a:spcPts val="600"/>
              </a:spcAft>
            </a:pPr>
            <a:r>
              <a:rPr lang="en-US" sz="2000" i="1" dirty="0">
                <a:latin typeface="Arial" panose="020B0604020202020204" pitchFamily="34" charset="0"/>
                <a:cs typeface="Arial" panose="020B0604020202020204" pitchFamily="34" charset="0"/>
              </a:rPr>
              <a:t>Welcome!</a:t>
            </a:r>
          </a:p>
        </p:txBody>
      </p:sp>
    </p:spTree>
    <p:extLst>
      <p:ext uri="{BB962C8B-B14F-4D97-AF65-F5344CB8AC3E}">
        <p14:creationId xmlns:p14="http://schemas.microsoft.com/office/powerpoint/2010/main" val="1447628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 name="TextBox 2">
            <a:extLst>
              <a:ext uri="{FF2B5EF4-FFF2-40B4-BE49-F238E27FC236}">
                <a16:creationId xmlns:a16="http://schemas.microsoft.com/office/drawing/2014/main" id="{0BB6C51C-5934-4352-94AA-21C8AC6066D9}"/>
              </a:ext>
            </a:extLst>
          </p:cNvPr>
          <p:cNvSpPr txBox="1"/>
          <p:nvPr/>
        </p:nvSpPr>
        <p:spPr>
          <a:xfrm>
            <a:off x="1253764" y="1327355"/>
            <a:ext cx="3559425" cy="4482564"/>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S4E Organizing Assets:</a:t>
            </a:r>
          </a:p>
          <a:p>
            <a:pPr defTabSz="914400">
              <a:lnSpc>
                <a:spcPct val="89000"/>
              </a:lnSpc>
              <a:spcBef>
                <a:spcPct val="0"/>
              </a:spcBef>
              <a:spcAft>
                <a:spcPts val="600"/>
              </a:spcAft>
            </a:pPr>
            <a:r>
              <a:rPr lang="en-US" sz="2400" dirty="0">
                <a:solidFill>
                  <a:schemeClr val="tx2"/>
                </a:solidFill>
                <a:latin typeface="+mj-lt"/>
                <a:ea typeface="+mj-ea"/>
                <a:cs typeface="+mj-cs"/>
              </a:rPr>
              <a:t>Shared Values </a:t>
            </a:r>
          </a:p>
          <a:p>
            <a:pPr defTabSz="914400">
              <a:lnSpc>
                <a:spcPct val="89000"/>
              </a:lnSpc>
              <a:spcBef>
                <a:spcPct val="0"/>
              </a:spcBef>
              <a:spcAft>
                <a:spcPts val="600"/>
              </a:spcAft>
            </a:pPr>
            <a:r>
              <a:rPr lang="en-US" sz="2400" dirty="0">
                <a:solidFill>
                  <a:schemeClr val="tx2"/>
                </a:solidFill>
                <a:latin typeface="+mj-lt"/>
                <a:ea typeface="+mj-ea"/>
                <a:cs typeface="+mj-cs"/>
              </a:rPr>
              <a:t>(2/4)</a:t>
            </a:r>
          </a:p>
        </p:txBody>
      </p:sp>
      <p:sp>
        <p:nvSpPr>
          <p:cNvPr id="8" name="TextBox 7">
            <a:extLst>
              <a:ext uri="{FF2B5EF4-FFF2-40B4-BE49-F238E27FC236}">
                <a16:creationId xmlns:a16="http://schemas.microsoft.com/office/drawing/2014/main" id="{1713ED58-9AC7-48E3-A515-97F3D7AE951C}"/>
              </a:ext>
            </a:extLst>
          </p:cNvPr>
          <p:cNvSpPr txBox="1"/>
          <p:nvPr/>
        </p:nvSpPr>
        <p:spPr>
          <a:xfrm>
            <a:off x="4467902" y="634180"/>
            <a:ext cx="6137253" cy="5175739"/>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000" dirty="0">
                <a:solidFill>
                  <a:schemeClr val="tx2"/>
                </a:solidFill>
              </a:rPr>
              <a:t>We united under shared </a:t>
            </a:r>
            <a:r>
              <a:rPr lang="en-US" sz="2000" i="1" dirty="0">
                <a:solidFill>
                  <a:schemeClr val="tx2"/>
                </a:solidFill>
              </a:rPr>
              <a:t>values</a:t>
            </a:r>
          </a:p>
          <a:p>
            <a:pPr marL="742950" lvl="1" indent="-384048" defTabSz="914400">
              <a:lnSpc>
                <a:spcPct val="94000"/>
              </a:lnSpc>
              <a:spcAft>
                <a:spcPts val="200"/>
              </a:spcAft>
              <a:buFont typeface="Franklin Gothic Book" panose="020B0503020102020204" pitchFamily="34" charset="0"/>
              <a:buChar char="•"/>
            </a:pPr>
            <a:r>
              <a:rPr lang="en-US" sz="2000" dirty="0">
                <a:solidFill>
                  <a:schemeClr val="tx2"/>
                </a:solidFill>
              </a:rPr>
              <a:t>Equity-based coalitions; </a:t>
            </a:r>
          </a:p>
          <a:p>
            <a:pPr marL="1200150" lvl="2" indent="-384048" defTabSz="914400">
              <a:lnSpc>
                <a:spcPct val="94000"/>
              </a:lnSpc>
              <a:spcAft>
                <a:spcPts val="200"/>
              </a:spcAft>
              <a:buFont typeface="Franklin Gothic Book" panose="020B0503020102020204" pitchFamily="34" charset="0"/>
              <a:buChar char="•"/>
            </a:pPr>
            <a:r>
              <a:rPr lang="en-US" sz="2000" dirty="0">
                <a:solidFill>
                  <a:schemeClr val="tx2"/>
                </a:solidFill>
              </a:rPr>
              <a:t>Growth alone isn’t enough. There must also be a greater unifying </a:t>
            </a:r>
            <a:r>
              <a:rPr lang="en-US" sz="2000" i="1" dirty="0">
                <a:solidFill>
                  <a:schemeClr val="tx2"/>
                </a:solidFill>
              </a:rPr>
              <a:t>vision</a:t>
            </a:r>
          </a:p>
          <a:p>
            <a:pPr marL="285750" indent="-384048" defTabSz="914400">
              <a:lnSpc>
                <a:spcPct val="94000"/>
              </a:lnSpc>
              <a:spcAft>
                <a:spcPts val="200"/>
              </a:spcAft>
              <a:buFont typeface="Franklin Gothic Book" panose="020B0503020102020204" pitchFamily="34" charset="0"/>
              <a:buChar char="•"/>
            </a:pPr>
            <a:endParaRPr lang="en-US" sz="20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000" dirty="0">
                <a:solidFill>
                  <a:schemeClr val="tx2"/>
                </a:solidFill>
              </a:rPr>
              <a:t>Production targets were key to cohesion</a:t>
            </a:r>
          </a:p>
          <a:p>
            <a:pPr marL="742950" lvl="1" indent="-384048" defTabSz="914400">
              <a:lnSpc>
                <a:spcPct val="94000"/>
              </a:lnSpc>
              <a:spcAft>
                <a:spcPts val="200"/>
              </a:spcAft>
              <a:buFont typeface="Franklin Gothic Book" panose="020B0503020102020204" pitchFamily="34" charset="0"/>
              <a:buChar char="•"/>
            </a:pPr>
            <a:r>
              <a:rPr lang="en-US" sz="2000" dirty="0">
                <a:solidFill>
                  <a:schemeClr val="tx2"/>
                </a:solidFill>
              </a:rPr>
              <a:t>Funding $$$ over time period</a:t>
            </a:r>
          </a:p>
          <a:p>
            <a:pPr marL="742950" lvl="1" indent="-384048" defTabSz="914400">
              <a:lnSpc>
                <a:spcPct val="94000"/>
              </a:lnSpc>
              <a:spcAft>
                <a:spcPts val="200"/>
              </a:spcAft>
              <a:buFont typeface="Franklin Gothic Book" panose="020B0503020102020204" pitchFamily="34" charset="0"/>
              <a:buChar char="•"/>
            </a:pPr>
            <a:r>
              <a:rPr lang="en-US" sz="2000" dirty="0">
                <a:solidFill>
                  <a:schemeClr val="tx2"/>
                </a:solidFill>
              </a:rPr>
              <a:t># of units over time period</a:t>
            </a:r>
          </a:p>
          <a:p>
            <a:pPr marL="358902" lvl="1" defTabSz="914400">
              <a:lnSpc>
                <a:spcPct val="94000"/>
              </a:lnSpc>
              <a:spcAft>
                <a:spcPts val="200"/>
              </a:spcAft>
            </a:pPr>
            <a:endParaRPr lang="en-US" sz="20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000" dirty="0">
                <a:solidFill>
                  <a:schemeClr val="tx2"/>
                </a:solidFill>
              </a:rPr>
              <a:t>Solutions-focused vs. strictly ideological</a:t>
            </a:r>
          </a:p>
          <a:p>
            <a:pPr marL="742950" lvl="1" indent="-384048" defTabSz="914400">
              <a:lnSpc>
                <a:spcPct val="94000"/>
              </a:lnSpc>
              <a:spcAft>
                <a:spcPts val="200"/>
              </a:spcAft>
              <a:buFont typeface="Franklin Gothic Book" panose="020B0503020102020204" pitchFamily="34" charset="0"/>
              <a:buChar char="•"/>
            </a:pPr>
            <a:r>
              <a:rPr lang="en-US" sz="2000" dirty="0">
                <a:solidFill>
                  <a:schemeClr val="tx2"/>
                </a:solidFill>
              </a:rPr>
              <a:t>“what will get us to our shared goals together?”</a:t>
            </a:r>
          </a:p>
          <a:p>
            <a:pPr marL="742950" lvl="1" indent="-384048" defTabSz="914400">
              <a:lnSpc>
                <a:spcPct val="94000"/>
              </a:lnSpc>
              <a:spcAft>
                <a:spcPts val="200"/>
              </a:spcAft>
              <a:buFont typeface="Franklin Gothic Book" panose="020B0503020102020204" pitchFamily="34" charset="0"/>
              <a:buChar char="•"/>
            </a:pPr>
            <a:endParaRPr lang="en-US" sz="20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000" dirty="0">
                <a:solidFill>
                  <a:schemeClr val="tx2"/>
                </a:solidFill>
              </a:rPr>
              <a:t>Refocused on justice and fairness in outcomes</a:t>
            </a:r>
          </a:p>
          <a:p>
            <a:pPr marL="742950" lvl="1" indent="-384048" defTabSz="914400">
              <a:lnSpc>
                <a:spcPct val="94000"/>
              </a:lnSpc>
              <a:spcAft>
                <a:spcPts val="200"/>
              </a:spcAft>
              <a:buFont typeface="Franklin Gothic Book" panose="020B0503020102020204" pitchFamily="34" charset="0"/>
              <a:buChar char="•"/>
            </a:pPr>
            <a:r>
              <a:rPr lang="en-US" sz="2000" dirty="0">
                <a:solidFill>
                  <a:schemeClr val="tx2"/>
                </a:solidFill>
              </a:rPr>
              <a:t>“What will guarantee </a:t>
            </a:r>
            <a:r>
              <a:rPr lang="en-US" sz="2000" i="1" dirty="0">
                <a:solidFill>
                  <a:schemeClr val="tx2"/>
                </a:solidFill>
              </a:rPr>
              <a:t>X</a:t>
            </a:r>
            <a:r>
              <a:rPr lang="en-US" sz="2000" dirty="0">
                <a:solidFill>
                  <a:schemeClr val="tx2"/>
                </a:solidFill>
              </a:rPr>
              <a:t> funding and </a:t>
            </a:r>
            <a:r>
              <a:rPr lang="en-US" sz="2000" i="1" dirty="0">
                <a:solidFill>
                  <a:schemeClr val="tx2"/>
                </a:solidFill>
              </a:rPr>
              <a:t>Y </a:t>
            </a:r>
            <a:r>
              <a:rPr lang="en-US" sz="2000" dirty="0">
                <a:solidFill>
                  <a:schemeClr val="tx2"/>
                </a:solidFill>
              </a:rPr>
              <a:t>units for affordable housing within </a:t>
            </a:r>
            <a:r>
              <a:rPr lang="en-US" sz="2000" i="1" dirty="0">
                <a:solidFill>
                  <a:schemeClr val="tx2"/>
                </a:solidFill>
              </a:rPr>
              <a:t>Z</a:t>
            </a:r>
            <a:r>
              <a:rPr lang="en-US" sz="2000" dirty="0">
                <a:solidFill>
                  <a:schemeClr val="tx2"/>
                </a:solidFill>
              </a:rPr>
              <a:t> time?”</a:t>
            </a: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358902" lvl="1" defTabSz="914400">
              <a:lnSpc>
                <a:spcPct val="94000"/>
              </a:lnSpc>
              <a:spcAft>
                <a:spcPts val="200"/>
              </a:spcAft>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p:txBody>
      </p:sp>
      <p:sp>
        <p:nvSpPr>
          <p:cNvPr id="17" name="Rectangle 16">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49818139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 name="TextBox 2">
            <a:extLst>
              <a:ext uri="{FF2B5EF4-FFF2-40B4-BE49-F238E27FC236}">
                <a16:creationId xmlns:a16="http://schemas.microsoft.com/office/drawing/2014/main" id="{0BB6C51C-5934-4352-94AA-21C8AC6066D9}"/>
              </a:ext>
            </a:extLst>
          </p:cNvPr>
          <p:cNvSpPr txBox="1"/>
          <p:nvPr/>
        </p:nvSpPr>
        <p:spPr>
          <a:xfrm>
            <a:off x="1253764" y="1327355"/>
            <a:ext cx="3559425" cy="4482564"/>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S4E Organizing Assets:</a:t>
            </a:r>
          </a:p>
          <a:p>
            <a:pPr defTabSz="914400">
              <a:lnSpc>
                <a:spcPct val="89000"/>
              </a:lnSpc>
              <a:spcBef>
                <a:spcPct val="0"/>
              </a:spcBef>
              <a:spcAft>
                <a:spcPts val="600"/>
              </a:spcAft>
            </a:pPr>
            <a:r>
              <a:rPr lang="en-US" sz="2400" dirty="0">
                <a:solidFill>
                  <a:schemeClr val="tx2"/>
                </a:solidFill>
                <a:latin typeface="+mj-lt"/>
                <a:ea typeface="+mj-ea"/>
                <a:cs typeface="+mj-cs"/>
              </a:rPr>
              <a:t>“OK to Disagree”</a:t>
            </a:r>
          </a:p>
          <a:p>
            <a:pPr defTabSz="914400">
              <a:lnSpc>
                <a:spcPct val="89000"/>
              </a:lnSpc>
              <a:spcBef>
                <a:spcPct val="0"/>
              </a:spcBef>
              <a:spcAft>
                <a:spcPts val="600"/>
              </a:spcAft>
            </a:pPr>
            <a:r>
              <a:rPr lang="en-US" sz="2400" dirty="0">
                <a:solidFill>
                  <a:schemeClr val="tx2"/>
                </a:solidFill>
                <a:latin typeface="+mj-lt"/>
                <a:ea typeface="+mj-ea"/>
                <a:cs typeface="+mj-cs"/>
              </a:rPr>
              <a:t>(3/4)</a:t>
            </a:r>
          </a:p>
        </p:txBody>
      </p:sp>
      <p:sp>
        <p:nvSpPr>
          <p:cNvPr id="8" name="TextBox 7">
            <a:extLst>
              <a:ext uri="{FF2B5EF4-FFF2-40B4-BE49-F238E27FC236}">
                <a16:creationId xmlns:a16="http://schemas.microsoft.com/office/drawing/2014/main" id="{1713ED58-9AC7-48E3-A515-97F3D7AE951C}"/>
              </a:ext>
            </a:extLst>
          </p:cNvPr>
          <p:cNvSpPr txBox="1"/>
          <p:nvPr/>
        </p:nvSpPr>
        <p:spPr>
          <a:xfrm>
            <a:off x="4182893" y="389106"/>
            <a:ext cx="7587575" cy="5603132"/>
          </a:xfrm>
          <a:prstGeom prst="rect">
            <a:avLst/>
          </a:prstGeom>
        </p:spPr>
        <p:txBody>
          <a:bodyPr vert="horz" lIns="91440" tIns="45720" rIns="91440" bIns="45720" rtlCol="0">
            <a:normAutofit fontScale="92500" lnSpcReduction="10000"/>
          </a:bodyPr>
          <a:lstStyle/>
          <a:p>
            <a:pPr marL="358902" lvl="1" defTabSz="914400">
              <a:lnSpc>
                <a:spcPct val="94000"/>
              </a:lnSpc>
              <a:spcAft>
                <a:spcPts val="200"/>
              </a:spcAft>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Maintained diverse network; groups &amp; individuals with shared concerns but differing philosophies</a:t>
            </a:r>
          </a:p>
          <a:p>
            <a:pPr marL="742950" lvl="1" indent="-384048" defTabSz="914400">
              <a:lnSpc>
                <a:spcPct val="94000"/>
              </a:lnSpc>
              <a:spcAft>
                <a:spcPts val="200"/>
              </a:spcAft>
              <a:buFont typeface="Franklin Gothic Book" panose="020B0503020102020204" pitchFamily="34" charset="0"/>
              <a:buChar char="•"/>
            </a:pPr>
            <a:r>
              <a:rPr lang="en-US" sz="2600" dirty="0">
                <a:solidFill>
                  <a:schemeClr val="tx2"/>
                </a:solidFill>
              </a:rPr>
              <a:t>Maintain honesty about interests, forces in play, and motivations for decisions</a:t>
            </a:r>
          </a:p>
          <a:p>
            <a:pPr marL="742950" lvl="1" indent="-384048" defTabSz="914400">
              <a:lnSpc>
                <a:spcPct val="94000"/>
              </a:lnSpc>
              <a:spcAft>
                <a:spcPts val="200"/>
              </a:spcAft>
              <a:buFont typeface="Franklin Gothic Book" panose="020B0503020102020204" pitchFamily="34" charset="0"/>
              <a:buChar char="•"/>
            </a:pPr>
            <a:r>
              <a:rPr lang="en-US" sz="2600" dirty="0">
                <a:solidFill>
                  <a:schemeClr val="tx2"/>
                </a:solidFill>
              </a:rPr>
              <a:t>It’s ok to disagree on some issues </a:t>
            </a:r>
            <a:r>
              <a:rPr lang="en-US" sz="2600" b="1" u="sng" dirty="0">
                <a:solidFill>
                  <a:schemeClr val="tx2"/>
                </a:solidFill>
              </a:rPr>
              <a:t>as long as we stay aligned on the large goals</a:t>
            </a:r>
          </a:p>
          <a:p>
            <a:pPr marL="742950" lvl="1"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Access to expertise from different technical backgrounds and professions</a:t>
            </a: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Structure: a.) Coalition &amp; b.) Neighborhood Outreach Committee</a:t>
            </a:r>
          </a:p>
          <a:p>
            <a:pPr marL="742950" lvl="1" indent="-384048" defTabSz="914400">
              <a:lnSpc>
                <a:spcPct val="94000"/>
              </a:lnSpc>
              <a:spcAft>
                <a:spcPts val="200"/>
              </a:spcAft>
              <a:buFont typeface="Franklin Gothic Book" panose="020B0503020102020204" pitchFamily="34" charset="0"/>
              <a:buChar char="•"/>
            </a:pPr>
            <a:r>
              <a:rPr lang="en-US" sz="2600" dirty="0">
                <a:solidFill>
                  <a:schemeClr val="tx2"/>
                </a:solidFill>
              </a:rPr>
              <a:t>Different constituency within Neighborhood Outreach Committee allowed people to align action with S4E goals, even if they didn’t want direct affiliation</a:t>
            </a: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p:txBody>
      </p:sp>
      <p:sp>
        <p:nvSpPr>
          <p:cNvPr id="17" name="Rectangle 16">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530969392"/>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 name="TextBox 2">
            <a:extLst>
              <a:ext uri="{FF2B5EF4-FFF2-40B4-BE49-F238E27FC236}">
                <a16:creationId xmlns:a16="http://schemas.microsoft.com/office/drawing/2014/main" id="{0BB6C51C-5934-4352-94AA-21C8AC6066D9}"/>
              </a:ext>
            </a:extLst>
          </p:cNvPr>
          <p:cNvSpPr txBox="1"/>
          <p:nvPr/>
        </p:nvSpPr>
        <p:spPr>
          <a:xfrm>
            <a:off x="1253764" y="1327355"/>
            <a:ext cx="3559425" cy="4482564"/>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S4E Organizing Assets:</a:t>
            </a:r>
          </a:p>
          <a:p>
            <a:pPr defTabSz="914400">
              <a:lnSpc>
                <a:spcPct val="89000"/>
              </a:lnSpc>
              <a:spcBef>
                <a:spcPct val="0"/>
              </a:spcBef>
              <a:spcAft>
                <a:spcPts val="600"/>
              </a:spcAft>
            </a:pPr>
            <a:r>
              <a:rPr lang="en-US" sz="2400" dirty="0">
                <a:solidFill>
                  <a:schemeClr val="tx2"/>
                </a:solidFill>
                <a:latin typeface="+mj-lt"/>
                <a:ea typeface="+mj-ea"/>
                <a:cs typeface="+mj-cs"/>
              </a:rPr>
              <a:t>Preparations</a:t>
            </a:r>
          </a:p>
          <a:p>
            <a:pPr defTabSz="914400">
              <a:lnSpc>
                <a:spcPct val="89000"/>
              </a:lnSpc>
              <a:spcBef>
                <a:spcPct val="0"/>
              </a:spcBef>
              <a:spcAft>
                <a:spcPts val="600"/>
              </a:spcAft>
            </a:pPr>
            <a:r>
              <a:rPr lang="en-US" sz="2400" dirty="0">
                <a:solidFill>
                  <a:schemeClr val="tx2"/>
                </a:solidFill>
                <a:latin typeface="+mj-lt"/>
                <a:ea typeface="+mj-ea"/>
                <a:cs typeface="+mj-cs"/>
              </a:rPr>
              <a:t>(4/4)</a:t>
            </a:r>
          </a:p>
        </p:txBody>
      </p:sp>
      <p:sp>
        <p:nvSpPr>
          <p:cNvPr id="8" name="TextBox 7">
            <a:extLst>
              <a:ext uri="{FF2B5EF4-FFF2-40B4-BE49-F238E27FC236}">
                <a16:creationId xmlns:a16="http://schemas.microsoft.com/office/drawing/2014/main" id="{1713ED58-9AC7-48E3-A515-97F3D7AE951C}"/>
              </a:ext>
            </a:extLst>
          </p:cNvPr>
          <p:cNvSpPr txBox="1"/>
          <p:nvPr/>
        </p:nvSpPr>
        <p:spPr>
          <a:xfrm>
            <a:off x="4299626" y="389106"/>
            <a:ext cx="7248908" cy="5603132"/>
          </a:xfrm>
          <a:prstGeom prst="rect">
            <a:avLst/>
          </a:prstGeom>
        </p:spPr>
        <p:txBody>
          <a:bodyPr vert="horz" lIns="91440" tIns="45720" rIns="91440" bIns="45720" rtlCol="0">
            <a:normAutofit/>
          </a:bodyPr>
          <a:lstStyle/>
          <a:p>
            <a:pPr indent="-384048" defTabSz="914400">
              <a:lnSpc>
                <a:spcPct val="94000"/>
              </a:lnSpc>
              <a:spcAft>
                <a:spcPts val="200"/>
              </a:spcAft>
              <a:buFont typeface="Franklin Gothic Book" panose="020B0503020102020204" pitchFamily="34" charset="0"/>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Relationship building: provided chances outside of direct actions for people to get to know each other</a:t>
            </a: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Developed specific talking points that were distributed for each community meeting</a:t>
            </a:r>
          </a:p>
          <a:p>
            <a:pPr marL="742950" lvl="1" indent="-384048" defTabSz="914400">
              <a:lnSpc>
                <a:spcPct val="94000"/>
              </a:lnSpc>
              <a:spcAft>
                <a:spcPts val="200"/>
              </a:spcAft>
              <a:buFont typeface="Franklin Gothic Book" panose="020B0503020102020204" pitchFamily="34" charset="0"/>
              <a:buChar char="•"/>
            </a:pPr>
            <a:r>
              <a:rPr lang="en-US" sz="2600" dirty="0">
                <a:solidFill>
                  <a:schemeClr val="tx2"/>
                </a:solidFill>
              </a:rPr>
              <a:t>Helped present a unified message</a:t>
            </a:r>
          </a:p>
          <a:p>
            <a:pPr marL="742950" lvl="1"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Encouraged people to share personal stories and experiences where possible</a:t>
            </a: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600" dirty="0">
                <a:solidFill>
                  <a:schemeClr val="tx2"/>
                </a:solidFill>
              </a:rPr>
              <a:t>Provided testimony </a:t>
            </a:r>
            <a:r>
              <a:rPr lang="en-US" sz="2600" b="1" u="sng" dirty="0">
                <a:solidFill>
                  <a:schemeClr val="tx2"/>
                </a:solidFill>
              </a:rPr>
              <a:t>coaching</a:t>
            </a:r>
            <a:r>
              <a:rPr lang="en-US" sz="2600" b="1" dirty="0">
                <a:solidFill>
                  <a:schemeClr val="tx2"/>
                </a:solidFill>
              </a:rPr>
              <a:t> </a:t>
            </a:r>
            <a:r>
              <a:rPr lang="en-US" sz="2600" dirty="0">
                <a:solidFill>
                  <a:schemeClr val="tx2"/>
                </a:solidFill>
              </a:rPr>
              <a:t>and support at the meetings (emotional support + food)</a:t>
            </a: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sz="2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p:txBody>
      </p:sp>
      <p:sp>
        <p:nvSpPr>
          <p:cNvPr id="17" name="Rectangle 16">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2346170206"/>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9898A6-9DD2-45A7-99F8-465FFB44D531}"/>
              </a:ext>
            </a:extLst>
          </p:cNvPr>
          <p:cNvSpPr>
            <a:spLocks noGrp="1"/>
          </p:cNvSpPr>
          <p:nvPr>
            <p:ph type="title"/>
          </p:nvPr>
        </p:nvSpPr>
        <p:spPr>
          <a:xfrm>
            <a:off x="2247550" y="2675714"/>
            <a:ext cx="7696899" cy="1506571"/>
          </a:xfrm>
        </p:spPr>
        <p:txBody>
          <a:bodyPr/>
          <a:lstStyle/>
          <a:p>
            <a:r>
              <a:rPr lang="en-US" dirty="0"/>
              <a:t>Organizing Lessons from Others</a:t>
            </a:r>
          </a:p>
        </p:txBody>
      </p:sp>
    </p:spTree>
    <p:extLst>
      <p:ext uri="{BB962C8B-B14F-4D97-AF65-F5344CB8AC3E}">
        <p14:creationId xmlns:p14="http://schemas.microsoft.com/office/powerpoint/2010/main" val="2694217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9898A6-9DD2-45A7-99F8-465FFB44D531}"/>
              </a:ext>
            </a:extLst>
          </p:cNvPr>
          <p:cNvSpPr>
            <a:spLocks noGrp="1"/>
          </p:cNvSpPr>
          <p:nvPr>
            <p:ph type="title"/>
          </p:nvPr>
        </p:nvSpPr>
        <p:spPr>
          <a:xfrm>
            <a:off x="963038" y="724710"/>
            <a:ext cx="10820400" cy="1485900"/>
          </a:xfrm>
        </p:spPr>
        <p:txBody>
          <a:bodyPr>
            <a:normAutofit fontScale="90000"/>
          </a:bodyPr>
          <a:lstStyle/>
          <a:p>
            <a:r>
              <a:rPr lang="en-US" dirty="0"/>
              <a:t>Six Steps to Getting Local Government Approvals</a:t>
            </a:r>
            <a:br>
              <a:rPr lang="en-US" sz="1300" dirty="0"/>
            </a:br>
            <a:r>
              <a:rPr lang="en-US" sz="1600" dirty="0"/>
              <a:t>(from Non-Profit Association of Northern California)</a:t>
            </a:r>
          </a:p>
        </p:txBody>
      </p:sp>
      <p:sp>
        <p:nvSpPr>
          <p:cNvPr id="6" name="Content Placeholder 5">
            <a:extLst>
              <a:ext uri="{FF2B5EF4-FFF2-40B4-BE49-F238E27FC236}">
                <a16:creationId xmlns:a16="http://schemas.microsoft.com/office/drawing/2014/main" id="{46196CAF-A176-4BA9-95BF-15ED0CA905B6}"/>
              </a:ext>
            </a:extLst>
          </p:cNvPr>
          <p:cNvSpPr>
            <a:spLocks noGrp="1"/>
          </p:cNvSpPr>
          <p:nvPr>
            <p:ph idx="1"/>
          </p:nvPr>
        </p:nvSpPr>
        <p:spPr>
          <a:xfrm>
            <a:off x="963038" y="2551890"/>
            <a:ext cx="9601200" cy="3581400"/>
          </a:xfrm>
        </p:spPr>
        <p:txBody>
          <a:bodyPr>
            <a:normAutofit/>
          </a:bodyPr>
          <a:lstStyle/>
          <a:p>
            <a:r>
              <a:rPr lang="en-US" sz="2600" dirty="0"/>
              <a:t>Considers Opposition for new housing and services for low-income people</a:t>
            </a:r>
          </a:p>
          <a:p>
            <a:pPr marL="0" indent="0">
              <a:buNone/>
            </a:pPr>
            <a:endParaRPr lang="en-US" sz="2600" dirty="0"/>
          </a:p>
          <a:p>
            <a:r>
              <a:rPr lang="en-US" sz="2600" dirty="0"/>
              <a:t>No “silver bullets” but a proactive and collaborative process can yield positive results</a:t>
            </a:r>
          </a:p>
        </p:txBody>
      </p:sp>
    </p:spTree>
    <p:extLst>
      <p:ext uri="{BB962C8B-B14F-4D97-AF65-F5344CB8AC3E}">
        <p14:creationId xmlns:p14="http://schemas.microsoft.com/office/powerpoint/2010/main" val="1741291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79898A6-9DD2-45A7-99F8-465FFB44D531}"/>
              </a:ext>
            </a:extLst>
          </p:cNvPr>
          <p:cNvSpPr>
            <a:spLocks noGrp="1"/>
          </p:cNvSpPr>
          <p:nvPr>
            <p:ph type="title"/>
          </p:nvPr>
        </p:nvSpPr>
        <p:spPr>
          <a:xfrm>
            <a:off x="1005192" y="603520"/>
            <a:ext cx="10778246" cy="1485900"/>
          </a:xfrm>
        </p:spPr>
        <p:txBody>
          <a:bodyPr>
            <a:normAutofit/>
          </a:bodyPr>
          <a:lstStyle/>
          <a:p>
            <a:r>
              <a:rPr lang="en-US" sz="3900" dirty="0"/>
              <a:t>Six Steps to Getting Local Government Approvals</a:t>
            </a:r>
          </a:p>
        </p:txBody>
      </p:sp>
      <p:sp>
        <p:nvSpPr>
          <p:cNvPr id="6" name="Content Placeholder 5">
            <a:extLst>
              <a:ext uri="{FF2B5EF4-FFF2-40B4-BE49-F238E27FC236}">
                <a16:creationId xmlns:a16="http://schemas.microsoft.com/office/drawing/2014/main" id="{46196CAF-A176-4BA9-95BF-15ED0CA905B6}"/>
              </a:ext>
            </a:extLst>
          </p:cNvPr>
          <p:cNvSpPr>
            <a:spLocks noGrp="1"/>
          </p:cNvSpPr>
          <p:nvPr>
            <p:ph idx="1"/>
          </p:nvPr>
        </p:nvSpPr>
        <p:spPr>
          <a:xfrm>
            <a:off x="1371600" y="1638300"/>
            <a:ext cx="9601200" cy="3581400"/>
          </a:xfrm>
        </p:spPr>
        <p:txBody>
          <a:bodyPr>
            <a:noAutofit/>
          </a:bodyPr>
          <a:lstStyle/>
          <a:p>
            <a:pPr marL="457200" indent="-457200">
              <a:buFont typeface="+mj-lt"/>
              <a:buAutoNum type="arabicPeriod"/>
            </a:pPr>
            <a:r>
              <a:rPr lang="en-US" dirty="0"/>
              <a:t>The development team meets early to research, assess, &amp; plan in the five key areas outlined</a:t>
            </a:r>
          </a:p>
          <a:p>
            <a:pPr marL="530352" lvl="1" indent="0">
              <a:buNone/>
            </a:pPr>
            <a:r>
              <a:rPr lang="en-US" b="1" dirty="0"/>
              <a:t>(1.) </a:t>
            </a:r>
            <a:r>
              <a:rPr lang="en-US" dirty="0"/>
              <a:t>Organizational reputation,</a:t>
            </a:r>
            <a:r>
              <a:rPr lang="en-US" b="1" dirty="0"/>
              <a:t> (2.) </a:t>
            </a:r>
            <a:r>
              <a:rPr lang="en-US" dirty="0"/>
              <a:t>capacity to attract broad community support for work, </a:t>
            </a:r>
            <a:r>
              <a:rPr lang="en-US" b="1" dirty="0"/>
              <a:t>(3.) </a:t>
            </a:r>
            <a:r>
              <a:rPr lang="en-US" dirty="0"/>
              <a:t>previous experience in dealing with local government, </a:t>
            </a:r>
            <a:r>
              <a:rPr lang="en-US" b="1" dirty="0"/>
              <a:t>(4.) </a:t>
            </a:r>
            <a:r>
              <a:rPr lang="en-US" dirty="0"/>
              <a:t>opponents, and </a:t>
            </a:r>
            <a:r>
              <a:rPr lang="en-US" b="1" dirty="0"/>
              <a:t>(5.) </a:t>
            </a:r>
            <a:r>
              <a:rPr lang="en-US" dirty="0"/>
              <a:t>the media.</a:t>
            </a:r>
          </a:p>
          <a:p>
            <a:pPr marL="457200" indent="-457200">
              <a:buFont typeface="+mj-lt"/>
              <a:buAutoNum type="arabicPeriod"/>
            </a:pPr>
            <a:r>
              <a:rPr lang="en-US" dirty="0"/>
              <a:t>Prepare a political strategy that coordinates all your work toward getting needed votes.</a:t>
            </a:r>
          </a:p>
          <a:p>
            <a:pPr marL="457200" indent="-457200">
              <a:buFont typeface="+mj-lt"/>
              <a:buAutoNum type="arabicPeriod"/>
            </a:pPr>
            <a:r>
              <a:rPr lang="en-US" dirty="0"/>
              <a:t>Prepare a strategy to build active community support for your proposal.</a:t>
            </a:r>
          </a:p>
          <a:p>
            <a:pPr marL="457200" indent="-457200">
              <a:buFont typeface="+mj-lt"/>
              <a:buAutoNum type="arabicPeriod"/>
            </a:pPr>
            <a:r>
              <a:rPr lang="en-US" dirty="0"/>
              <a:t>Prepare a strategy to work through community concerns and deal with active opposition. </a:t>
            </a:r>
          </a:p>
          <a:p>
            <a:pPr marL="457200" indent="-457200">
              <a:buFont typeface="+mj-lt"/>
              <a:buAutoNum type="arabicPeriod"/>
            </a:pPr>
            <a:r>
              <a:rPr lang="en-US" dirty="0"/>
              <a:t>Prepare a strategy to protect and use your legal rights.</a:t>
            </a:r>
          </a:p>
          <a:p>
            <a:pPr marL="457200" indent="-457200">
              <a:buFont typeface="+mj-lt"/>
              <a:buAutoNum type="arabicPeriod"/>
            </a:pPr>
            <a:r>
              <a:rPr lang="en-US" dirty="0"/>
              <a:t>Prepare a public relations/media strategy to send your message to decision-makers and the public.</a:t>
            </a:r>
          </a:p>
        </p:txBody>
      </p:sp>
    </p:spTree>
    <p:extLst>
      <p:ext uri="{BB962C8B-B14F-4D97-AF65-F5344CB8AC3E}">
        <p14:creationId xmlns:p14="http://schemas.microsoft.com/office/powerpoint/2010/main" val="1902921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E70A-B233-4347-ABC7-467A8BF9609F}"/>
              </a:ext>
            </a:extLst>
          </p:cNvPr>
          <p:cNvSpPr>
            <a:spLocks noGrp="1"/>
          </p:cNvSpPr>
          <p:nvPr>
            <p:ph type="title"/>
          </p:nvPr>
        </p:nvSpPr>
        <p:spPr/>
        <p:txBody>
          <a:bodyPr/>
          <a:lstStyle/>
          <a:p>
            <a:r>
              <a:rPr lang="en-US" dirty="0"/>
              <a:t>Common NIMBY Arguments, Community Meetings</a:t>
            </a:r>
          </a:p>
        </p:txBody>
      </p:sp>
      <p:sp>
        <p:nvSpPr>
          <p:cNvPr id="3" name="Content Placeholder 2">
            <a:extLst>
              <a:ext uri="{FF2B5EF4-FFF2-40B4-BE49-F238E27FC236}">
                <a16:creationId xmlns:a16="http://schemas.microsoft.com/office/drawing/2014/main" id="{8D60DD28-6A01-4354-B610-DFFA5A5D60E4}"/>
              </a:ext>
            </a:extLst>
          </p:cNvPr>
          <p:cNvSpPr>
            <a:spLocks noGrp="1"/>
          </p:cNvSpPr>
          <p:nvPr>
            <p:ph idx="1"/>
          </p:nvPr>
        </p:nvSpPr>
        <p:spPr>
          <a:xfrm>
            <a:off x="1371600" y="2895601"/>
            <a:ext cx="9601200" cy="3581400"/>
          </a:xfrm>
        </p:spPr>
        <p:txBody>
          <a:bodyPr/>
          <a:lstStyle/>
          <a:p>
            <a:r>
              <a:rPr lang="en-US" sz="2400" b="0" i="0" dirty="0">
                <a:solidFill>
                  <a:srgbClr val="333333"/>
                </a:solidFill>
                <a:effectLst/>
                <a:latin typeface="Arial" panose="020B0604020202020204" pitchFamily="34" charset="0"/>
              </a:rPr>
              <a:t>This is the first we’ve heard about it</a:t>
            </a:r>
          </a:p>
          <a:p>
            <a:r>
              <a:rPr lang="en-US" sz="2400" dirty="0">
                <a:solidFill>
                  <a:srgbClr val="333333"/>
                </a:solidFill>
                <a:latin typeface="Arial" panose="020B0604020202020204" pitchFamily="34" charset="0"/>
              </a:rPr>
              <a:t>We fully support ___________, but just believe this is not the correct location</a:t>
            </a:r>
          </a:p>
          <a:p>
            <a:r>
              <a:rPr lang="en-US" sz="2400" b="0" i="0" dirty="0">
                <a:solidFill>
                  <a:srgbClr val="333333"/>
                </a:solidFill>
                <a:effectLst/>
                <a:latin typeface="Arial" panose="020B0604020202020204" pitchFamily="34" charset="0"/>
              </a:rPr>
              <a:t>Why is it our neighborhood’s responsibility?</a:t>
            </a:r>
          </a:p>
          <a:p>
            <a:r>
              <a:rPr lang="en-US" sz="2400" b="0" i="0" dirty="0">
                <a:solidFill>
                  <a:srgbClr val="333333"/>
                </a:solidFill>
                <a:effectLst/>
                <a:latin typeface="Arial" panose="020B0604020202020204" pitchFamily="34" charset="0"/>
              </a:rPr>
              <a:t>What about a ____________? Maybe a park? </a:t>
            </a:r>
          </a:p>
          <a:p>
            <a:endParaRPr lang="en-US" dirty="0"/>
          </a:p>
        </p:txBody>
      </p:sp>
    </p:spTree>
    <p:extLst>
      <p:ext uri="{BB962C8B-B14F-4D97-AF65-F5344CB8AC3E}">
        <p14:creationId xmlns:p14="http://schemas.microsoft.com/office/powerpoint/2010/main" val="20221543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E70A-B233-4347-ABC7-467A8BF9609F}"/>
              </a:ext>
            </a:extLst>
          </p:cNvPr>
          <p:cNvSpPr>
            <a:spLocks noGrp="1"/>
          </p:cNvSpPr>
          <p:nvPr>
            <p:ph type="title"/>
          </p:nvPr>
        </p:nvSpPr>
        <p:spPr/>
        <p:txBody>
          <a:bodyPr/>
          <a:lstStyle/>
          <a:p>
            <a:r>
              <a:rPr lang="en-US" dirty="0"/>
              <a:t>Common NIMBY Arguments</a:t>
            </a:r>
          </a:p>
        </p:txBody>
      </p:sp>
      <p:sp>
        <p:nvSpPr>
          <p:cNvPr id="3" name="Content Placeholder 2">
            <a:extLst>
              <a:ext uri="{FF2B5EF4-FFF2-40B4-BE49-F238E27FC236}">
                <a16:creationId xmlns:a16="http://schemas.microsoft.com/office/drawing/2014/main" id="{8D60DD28-6A01-4354-B610-DFFA5A5D60E4}"/>
              </a:ext>
            </a:extLst>
          </p:cNvPr>
          <p:cNvSpPr>
            <a:spLocks noGrp="1"/>
          </p:cNvSpPr>
          <p:nvPr>
            <p:ph idx="1"/>
          </p:nvPr>
        </p:nvSpPr>
        <p:spPr/>
        <p:txBody>
          <a:bodyPr>
            <a:normAutofit lnSpcReduction="10000"/>
          </a:bodyPr>
          <a:lstStyle/>
          <a:p>
            <a:pPr marL="457200" indent="-45720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a:t>
            </a:r>
            <a:r>
              <a:rPr lang="en-US" sz="2400" dirty="0">
                <a:effectLst/>
                <a:latin typeface="Calibri" panose="020F0502020204030204" pitchFamily="34" charset="0"/>
                <a:ea typeface="Calibri" panose="020F0502020204030204" pitchFamily="34" charset="0"/>
                <a:cs typeface="Times New Roman" panose="02020603050405020304" pitchFamily="18" charset="0"/>
              </a:rPr>
              <a:t>Development will decrease property values and higher-income earners will move”</a:t>
            </a:r>
          </a:p>
          <a:p>
            <a:pPr marL="457200" indent="-457200">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“Development will increase crime and other undesirable activity</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buFont typeface="+mj-lt"/>
              <a:buAutoNum type="arabicPeriod"/>
            </a:pPr>
            <a:r>
              <a:rPr lang="en-US" sz="2400" dirty="0">
                <a:effectLst/>
                <a:latin typeface="Calibri" panose="020F0502020204030204" pitchFamily="34" charset="0"/>
                <a:ea typeface="Calibri" panose="020F0502020204030204" pitchFamily="34" charset="0"/>
                <a:cs typeface="Times New Roman" panose="02020603050405020304" pitchFamily="18" charset="0"/>
              </a:rPr>
              <a:t>“Growth will open the community up to unpalatable land uses and zoning decisions; we’ll lose the feel of our neighborhoods”</a:t>
            </a:r>
          </a:p>
          <a:p>
            <a:pPr lvl="2"/>
            <a:r>
              <a:rPr lang="en-US" sz="2200" dirty="0">
                <a:effectLst/>
                <a:latin typeface="Calibri" panose="020F0502020204030204" pitchFamily="34" charset="0"/>
                <a:ea typeface="Calibri" panose="020F0502020204030204" pitchFamily="34" charset="0"/>
                <a:cs typeface="Times New Roman" panose="02020603050405020304" pitchFamily="18" charset="0"/>
              </a:rPr>
              <a:t>i.e. “</a:t>
            </a:r>
            <a:r>
              <a:rPr lang="en-US" sz="2200" dirty="0">
                <a:latin typeface="Calibri" panose="020F0502020204030204" pitchFamily="34" charset="0"/>
                <a:ea typeface="Calibri" panose="020F0502020204030204" pitchFamily="34" charset="0"/>
                <a:cs typeface="Times New Roman" panose="02020603050405020304" pitchFamily="18" charset="0"/>
              </a:rPr>
              <a:t>Growth violates community will”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“Why not build further out where land is cheaper?” i.e. “Why </a:t>
            </a:r>
            <a:r>
              <a:rPr lang="en-US" sz="2400" i="1" dirty="0">
                <a:latin typeface="Calibri" panose="020F0502020204030204" pitchFamily="34" charset="0"/>
                <a:ea typeface="Calibri" panose="020F0502020204030204" pitchFamily="34" charset="0"/>
                <a:cs typeface="Times New Roman" panose="02020603050405020304" pitchFamily="18" charset="0"/>
              </a:rPr>
              <a:t>here</a:t>
            </a:r>
            <a:r>
              <a:rPr lang="en-US" sz="2400" dirty="0">
                <a:latin typeface="Calibri" panose="020F0502020204030204" pitchFamily="34" charset="0"/>
                <a:ea typeface="Calibri" panose="020F0502020204030204" pitchFamily="34" charset="0"/>
                <a:cs typeface="Times New Roman" panose="02020603050405020304" pitchFamily="18" charset="0"/>
              </a:rPr>
              <a:t>?”</a:t>
            </a:r>
          </a:p>
          <a:p>
            <a:pPr marL="457200" indent="-457200">
              <a:buFont typeface="+mj-lt"/>
              <a:buAutoNum type="arabicPeriod"/>
            </a:pPr>
            <a:r>
              <a:rPr lang="en-US" sz="2400" dirty="0">
                <a:latin typeface="Calibri" panose="020F0502020204030204" pitchFamily="34" charset="0"/>
                <a:ea typeface="Calibri" panose="020F0502020204030204" pitchFamily="34" charset="0"/>
                <a:cs typeface="Times New Roman" panose="02020603050405020304" pitchFamily="18" charset="0"/>
              </a:rPr>
              <a:t>“Development will increase traffic, overcrowding, and strain on infrastructure”</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45482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70A86-F3D1-4D6B-A341-5B9EEDE50987}"/>
              </a:ext>
            </a:extLst>
          </p:cNvPr>
          <p:cNvSpPr>
            <a:spLocks noGrp="1"/>
          </p:cNvSpPr>
          <p:nvPr>
            <p:ph type="title"/>
          </p:nvPr>
        </p:nvSpPr>
        <p:spPr/>
        <p:txBody>
          <a:bodyPr>
            <a:normAutofit/>
          </a:bodyPr>
          <a:lstStyle/>
          <a:p>
            <a:r>
              <a:rPr lang="en-US" dirty="0"/>
              <a:t>Responding to a NIMBY</a:t>
            </a:r>
            <a:br>
              <a:rPr lang="en-US" dirty="0"/>
            </a:br>
            <a:endParaRPr lang="en-US" dirty="0"/>
          </a:p>
        </p:txBody>
      </p:sp>
      <p:sp>
        <p:nvSpPr>
          <p:cNvPr id="3" name="Content Placeholder 2">
            <a:extLst>
              <a:ext uri="{FF2B5EF4-FFF2-40B4-BE49-F238E27FC236}">
                <a16:creationId xmlns:a16="http://schemas.microsoft.com/office/drawing/2014/main" id="{B8E1F52F-9430-4F98-B9BC-BC7CA3C1AF06}"/>
              </a:ext>
            </a:extLst>
          </p:cNvPr>
          <p:cNvSpPr>
            <a:spLocks noGrp="1"/>
          </p:cNvSpPr>
          <p:nvPr>
            <p:ph idx="1"/>
          </p:nvPr>
        </p:nvSpPr>
        <p:spPr/>
        <p:txBody>
          <a:bodyPr>
            <a:normAutofit/>
          </a:bodyPr>
          <a:lstStyle/>
          <a:p>
            <a:r>
              <a:rPr lang="en-US" sz="2400" i="1" dirty="0">
                <a:latin typeface="Calibri" panose="020F0502020204030204" pitchFamily="34" charset="0"/>
                <a:ea typeface="Calibri" panose="020F0502020204030204" pitchFamily="34" charset="0"/>
                <a:cs typeface="Times New Roman" panose="02020603050405020304" pitchFamily="18" charset="0"/>
              </a:rPr>
              <a:t>E</a:t>
            </a:r>
            <a:r>
              <a:rPr lang="en-US" sz="2400" i="1" dirty="0">
                <a:effectLst/>
                <a:latin typeface="Calibri" panose="020F0502020204030204" pitchFamily="34" charset="0"/>
                <a:ea typeface="Calibri" panose="020F0502020204030204" pitchFamily="34" charset="0"/>
                <a:cs typeface="Times New Roman" panose="02020603050405020304" pitchFamily="18" charset="0"/>
              </a:rPr>
              <a:t>ducate opponents about the facts regarding feared impacts</a:t>
            </a:r>
          </a:p>
          <a:p>
            <a:r>
              <a:rPr lang="en-US" sz="2400" i="1" dirty="0">
                <a:latin typeface="Calibri" panose="020F0502020204030204" pitchFamily="34" charset="0"/>
                <a:ea typeface="Calibri" panose="020F0502020204030204" pitchFamily="34" charset="0"/>
                <a:cs typeface="Times New Roman" panose="02020603050405020304" pitchFamily="18" charset="0"/>
              </a:rPr>
              <a:t>H</a:t>
            </a:r>
            <a:r>
              <a:rPr lang="en-US" sz="2400" i="1" dirty="0">
                <a:effectLst/>
                <a:latin typeface="Calibri" panose="020F0502020204030204" pitchFamily="34" charset="0"/>
                <a:ea typeface="Calibri" panose="020F0502020204030204" pitchFamily="34" charset="0"/>
                <a:cs typeface="Times New Roman" panose="02020603050405020304" pitchFamily="18" charset="0"/>
              </a:rPr>
              <a:t>umanize the object of fear</a:t>
            </a:r>
          </a:p>
          <a:p>
            <a:r>
              <a:rPr lang="en-US" sz="2400" i="1" dirty="0">
                <a:latin typeface="Calibri" panose="020F0502020204030204" pitchFamily="34" charset="0"/>
                <a:ea typeface="Calibri" panose="020F0502020204030204" pitchFamily="34" charset="0"/>
                <a:cs typeface="Times New Roman" panose="02020603050405020304" pitchFamily="18" charset="0"/>
              </a:rPr>
              <a:t>P</a:t>
            </a:r>
            <a:r>
              <a:rPr lang="en-US" sz="2400" i="1" dirty="0">
                <a:effectLst/>
                <a:latin typeface="Calibri" panose="020F0502020204030204" pitchFamily="34" charset="0"/>
                <a:ea typeface="Calibri" panose="020F0502020204030204" pitchFamily="34" charset="0"/>
                <a:cs typeface="Times New Roman" panose="02020603050405020304" pitchFamily="18" charset="0"/>
              </a:rPr>
              <a:t>rovide reassurance by respected authorities</a:t>
            </a:r>
          </a:p>
          <a:p>
            <a:r>
              <a:rPr lang="en-US" sz="2400" i="1" dirty="0">
                <a:latin typeface="Calibri" panose="020F0502020204030204" pitchFamily="34" charset="0"/>
                <a:ea typeface="Calibri" panose="020F0502020204030204" pitchFamily="34" charset="0"/>
                <a:cs typeface="Times New Roman" panose="02020603050405020304" pitchFamily="18" charset="0"/>
              </a:rPr>
              <a:t>B</a:t>
            </a:r>
            <a:r>
              <a:rPr lang="en-US" sz="2400" i="1" dirty="0">
                <a:effectLst/>
                <a:latin typeface="Calibri" panose="020F0502020204030204" pitchFamily="34" charset="0"/>
                <a:ea typeface="Calibri" panose="020F0502020204030204" pitchFamily="34" charset="0"/>
                <a:cs typeface="Times New Roman" panose="02020603050405020304" pitchFamily="18" charset="0"/>
              </a:rPr>
              <a:t>uild relationships</a:t>
            </a:r>
          </a:p>
          <a:p>
            <a:r>
              <a:rPr lang="en-US" sz="2400" i="1" dirty="0">
                <a:latin typeface="Calibri" panose="020F0502020204030204" pitchFamily="34" charset="0"/>
                <a:ea typeface="Calibri" panose="020F0502020204030204" pitchFamily="34" charset="0"/>
                <a:cs typeface="Times New Roman" panose="02020603050405020304" pitchFamily="18" charset="0"/>
              </a:rPr>
              <a:t>T</a:t>
            </a:r>
            <a:r>
              <a:rPr lang="en-US" sz="2400" i="1" dirty="0">
                <a:effectLst/>
                <a:latin typeface="Calibri" panose="020F0502020204030204" pitchFamily="34" charset="0"/>
                <a:ea typeface="Calibri" panose="020F0502020204030204" pitchFamily="34" charset="0"/>
                <a:cs typeface="Times New Roman" panose="02020603050405020304" pitchFamily="18" charset="0"/>
              </a:rPr>
              <a:t>ake actions to address legitimate fears</a:t>
            </a:r>
            <a:endParaRPr lang="en-US" sz="2400" dirty="0"/>
          </a:p>
        </p:txBody>
      </p:sp>
    </p:spTree>
    <p:extLst>
      <p:ext uri="{BB962C8B-B14F-4D97-AF65-F5344CB8AC3E}">
        <p14:creationId xmlns:p14="http://schemas.microsoft.com/office/powerpoint/2010/main" val="4279557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6196CAF-A176-4BA9-95BF-15ED0CA905B6}"/>
              </a:ext>
            </a:extLst>
          </p:cNvPr>
          <p:cNvSpPr>
            <a:spLocks noGrp="1"/>
          </p:cNvSpPr>
          <p:nvPr>
            <p:ph idx="1"/>
          </p:nvPr>
        </p:nvSpPr>
        <p:spPr>
          <a:xfrm>
            <a:off x="1295400" y="2856451"/>
            <a:ext cx="9601200" cy="1145097"/>
          </a:xfrm>
        </p:spPr>
        <p:txBody>
          <a:bodyPr>
            <a:normAutofit/>
          </a:bodyPr>
          <a:lstStyle/>
          <a:p>
            <a:pPr marL="0" indent="0" algn="ctr">
              <a:buNone/>
            </a:pPr>
            <a:r>
              <a:rPr lang="en-US" sz="3200" i="1" dirty="0"/>
              <a:t>“Keep addressing concerns from neighbors in good faith until only unreasonable opposition remains”</a:t>
            </a:r>
          </a:p>
        </p:txBody>
      </p:sp>
    </p:spTree>
    <p:extLst>
      <p:ext uri="{BB962C8B-B14F-4D97-AF65-F5344CB8AC3E}">
        <p14:creationId xmlns:p14="http://schemas.microsoft.com/office/powerpoint/2010/main" val="3008812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713ED58-9AC7-48E3-A515-97F3D7AE951C}"/>
              </a:ext>
            </a:extLst>
          </p:cNvPr>
          <p:cNvSpPr txBox="1"/>
          <p:nvPr/>
        </p:nvSpPr>
        <p:spPr>
          <a:xfrm>
            <a:off x="1275367" y="634347"/>
            <a:ext cx="9982201" cy="3970318"/>
          </a:xfrm>
          <a:prstGeom prst="rect">
            <a:avLst/>
          </a:prstGeom>
          <a:noFill/>
        </p:spPr>
        <p:txBody>
          <a:bodyPr wrap="square" rtlCol="0">
            <a:spAutoFit/>
          </a:bodyPr>
          <a:lstStyle/>
          <a:p>
            <a:r>
              <a:rPr lang="en-US" sz="3600" b="1" dirty="0"/>
              <a:t>Introductions</a:t>
            </a:r>
            <a:r>
              <a:rPr lang="en-US" b="1" dirty="0"/>
              <a:t>:</a:t>
            </a:r>
          </a:p>
          <a:p>
            <a:endParaRPr lang="en-US" dirty="0"/>
          </a:p>
          <a:p>
            <a:endParaRPr lang="en-US" dirty="0"/>
          </a:p>
          <a:p>
            <a:endParaRPr lang="en-US" dirty="0"/>
          </a:p>
          <a:p>
            <a:pPr marL="342900" marR="0" lvl="0" indent="-342900">
              <a:lnSpc>
                <a:spcPct val="200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Name, pronouns</a:t>
            </a:r>
          </a:p>
          <a:p>
            <a:pPr marL="342900" marR="0" lvl="0" indent="-342900">
              <a:lnSpc>
                <a:spcPct val="200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What interested you in this meeting today? </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200000"/>
              </a:lnSpc>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cs typeface="Calibri" panose="020F0502020204030204" pitchFamily="34" charset="0"/>
              </a:rPr>
              <a:t>What potential housing policies or approaches are you most excited about?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31272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6BD46-7F5C-46B7-9FA3-D193A3B6B8C3}"/>
              </a:ext>
            </a:extLst>
          </p:cNvPr>
          <p:cNvSpPr>
            <a:spLocks noGrp="1"/>
          </p:cNvSpPr>
          <p:nvPr>
            <p:ph type="title"/>
          </p:nvPr>
        </p:nvSpPr>
        <p:spPr>
          <a:xfrm>
            <a:off x="1371599" y="685800"/>
            <a:ext cx="10359957" cy="1485900"/>
          </a:xfrm>
        </p:spPr>
        <p:txBody>
          <a:bodyPr/>
          <a:lstStyle/>
          <a:p>
            <a:r>
              <a:rPr lang="en-US" dirty="0"/>
              <a:t>What Other Cities have Done Successfully</a:t>
            </a:r>
          </a:p>
        </p:txBody>
      </p:sp>
      <p:sp>
        <p:nvSpPr>
          <p:cNvPr id="3" name="Content Placeholder 2">
            <a:extLst>
              <a:ext uri="{FF2B5EF4-FFF2-40B4-BE49-F238E27FC236}">
                <a16:creationId xmlns:a16="http://schemas.microsoft.com/office/drawing/2014/main" id="{04F6A423-F4F0-482C-BF2E-1D8FC83E23EC}"/>
              </a:ext>
            </a:extLst>
          </p:cNvPr>
          <p:cNvSpPr>
            <a:spLocks noGrp="1"/>
          </p:cNvSpPr>
          <p:nvPr>
            <p:ph idx="1"/>
          </p:nvPr>
        </p:nvSpPr>
        <p:spPr/>
        <p:txBody>
          <a:bodyPr>
            <a:normAutofit/>
          </a:bodyPr>
          <a:lstStyle/>
          <a:p>
            <a:r>
              <a:rPr lang="en-US" sz="4000" dirty="0"/>
              <a:t>Portland, OR </a:t>
            </a:r>
          </a:p>
          <a:p>
            <a:r>
              <a:rPr lang="en-US" sz="4000" dirty="0"/>
              <a:t>Minneapolis, MN</a:t>
            </a:r>
          </a:p>
          <a:p>
            <a:r>
              <a:rPr lang="en-US" sz="4000" dirty="0"/>
              <a:t>Cambridge, MA</a:t>
            </a:r>
          </a:p>
        </p:txBody>
      </p:sp>
    </p:spTree>
    <p:extLst>
      <p:ext uri="{BB962C8B-B14F-4D97-AF65-F5344CB8AC3E}">
        <p14:creationId xmlns:p14="http://schemas.microsoft.com/office/powerpoint/2010/main" val="2705178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5" name="Picture 4" descr="A picture containing text, map&#10;&#10;Description automatically generated">
            <a:extLst>
              <a:ext uri="{FF2B5EF4-FFF2-40B4-BE49-F238E27FC236}">
                <a16:creationId xmlns:a16="http://schemas.microsoft.com/office/drawing/2014/main" id="{E77D65B8-6868-4373-B67E-829D47FE41C2}"/>
              </a:ext>
            </a:extLst>
          </p:cNvPr>
          <p:cNvPicPr>
            <a:picLocks noChangeAspect="1"/>
          </p:cNvPicPr>
          <p:nvPr/>
        </p:nvPicPr>
        <p:blipFill rotWithShape="1">
          <a:blip r:embed="rId3">
            <a:extLst>
              <a:ext uri="{28A0092B-C50C-407E-A947-70E740481C1C}">
                <a14:useLocalDpi xmlns:a14="http://schemas.microsoft.com/office/drawing/2010/main" val="0"/>
              </a:ext>
            </a:extLst>
          </a:blip>
          <a:srcRect t="1268"/>
          <a:stretch/>
        </p:blipFill>
        <p:spPr>
          <a:xfrm>
            <a:off x="4646316" y="0"/>
            <a:ext cx="6946074" cy="6858000"/>
          </a:xfrm>
          <a:prstGeom prst="rect">
            <a:avLst/>
          </a:prstGeom>
        </p:spPr>
      </p:pic>
      <p:sp>
        <p:nvSpPr>
          <p:cNvPr id="3" name="Content Placeholder 5">
            <a:extLst>
              <a:ext uri="{FF2B5EF4-FFF2-40B4-BE49-F238E27FC236}">
                <a16:creationId xmlns:a16="http://schemas.microsoft.com/office/drawing/2014/main" id="{1D8D3A49-E075-4D6E-BE0D-CE0D5FF7CC26}"/>
              </a:ext>
            </a:extLst>
          </p:cNvPr>
          <p:cNvSpPr>
            <a:spLocks noGrp="1"/>
          </p:cNvSpPr>
          <p:nvPr>
            <p:ph idx="1"/>
          </p:nvPr>
        </p:nvSpPr>
        <p:spPr>
          <a:xfrm>
            <a:off x="1353766" y="661481"/>
            <a:ext cx="2770762" cy="5914417"/>
          </a:xfrm>
        </p:spPr>
        <p:txBody>
          <a:bodyPr>
            <a:normAutofit fontScale="77500" lnSpcReduction="20000"/>
          </a:bodyPr>
          <a:lstStyle/>
          <a:p>
            <a:pPr marL="0" indent="0" algn="ctr">
              <a:buNone/>
            </a:pPr>
            <a:r>
              <a:rPr lang="en-US" sz="3200" i="1" dirty="0"/>
              <a:t>Passed: 8/12/2020</a:t>
            </a:r>
          </a:p>
          <a:p>
            <a:pPr marL="0" indent="0" algn="ctr">
              <a:buNone/>
            </a:pPr>
            <a:endParaRPr lang="en-US" sz="3200" i="1" dirty="0"/>
          </a:p>
          <a:p>
            <a:pPr marL="0" indent="0" algn="ctr">
              <a:buNone/>
            </a:pPr>
            <a:r>
              <a:rPr lang="en-US" sz="3200" i="1" dirty="0"/>
              <a:t>How? </a:t>
            </a:r>
          </a:p>
          <a:p>
            <a:pPr marL="0" indent="0" algn="ctr">
              <a:buNone/>
            </a:pPr>
            <a:r>
              <a:rPr lang="en-US" sz="3200" i="1" dirty="0"/>
              <a:t>+Built on state law allowing duplexes in cities &gt;10k </a:t>
            </a:r>
          </a:p>
          <a:p>
            <a:pPr marL="0" indent="0" algn="ctr">
              <a:buNone/>
            </a:pPr>
            <a:r>
              <a:rPr lang="en-US" sz="3200" i="1" dirty="0"/>
              <a:t>+People showed up! </a:t>
            </a:r>
          </a:p>
          <a:p>
            <a:pPr marL="0" indent="0" algn="ctr">
              <a:buNone/>
            </a:pPr>
            <a:endParaRPr lang="en-US" sz="3200" i="1" dirty="0"/>
          </a:p>
          <a:p>
            <a:pPr marL="0" indent="0" algn="ctr">
              <a:buNone/>
            </a:pPr>
            <a:r>
              <a:rPr lang="en-US" sz="3200" i="1" dirty="0"/>
              <a:t>“6 pro-housing advocates showed up for every 1 anti-housing advocate”</a:t>
            </a:r>
          </a:p>
        </p:txBody>
      </p:sp>
    </p:spTree>
    <p:extLst>
      <p:ext uri="{BB962C8B-B14F-4D97-AF65-F5344CB8AC3E}">
        <p14:creationId xmlns:p14="http://schemas.microsoft.com/office/powerpoint/2010/main" val="22072551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 name="Picture 2" descr="A screenshot of a cell phone screen with text&#10;&#10;Description automatically generated">
            <a:extLst>
              <a:ext uri="{FF2B5EF4-FFF2-40B4-BE49-F238E27FC236}">
                <a16:creationId xmlns:a16="http://schemas.microsoft.com/office/drawing/2014/main" id="{896FE406-87AA-44CE-84F9-4EB19C6AA6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1197" y="702302"/>
            <a:ext cx="10370907" cy="5453395"/>
          </a:xfrm>
          <a:prstGeom prst="rect">
            <a:avLst/>
          </a:prstGeom>
        </p:spPr>
      </p:pic>
      <p:sp>
        <p:nvSpPr>
          <p:cNvPr id="4" name="TextBox 3">
            <a:extLst>
              <a:ext uri="{FF2B5EF4-FFF2-40B4-BE49-F238E27FC236}">
                <a16:creationId xmlns:a16="http://schemas.microsoft.com/office/drawing/2014/main" id="{73A57698-4767-44B6-811B-16E6BA0A365F}"/>
              </a:ext>
            </a:extLst>
          </p:cNvPr>
          <p:cNvSpPr txBox="1"/>
          <p:nvPr/>
        </p:nvSpPr>
        <p:spPr>
          <a:xfrm>
            <a:off x="3738562" y="918222"/>
            <a:ext cx="4714875" cy="646331"/>
          </a:xfrm>
          <a:prstGeom prst="rect">
            <a:avLst/>
          </a:prstGeom>
          <a:noFill/>
        </p:spPr>
        <p:txBody>
          <a:bodyPr wrap="square" rtlCol="0">
            <a:spAutoFit/>
          </a:bodyPr>
          <a:lstStyle/>
          <a:p>
            <a:r>
              <a:rPr lang="en-US" sz="3600" u="sng" dirty="0"/>
              <a:t>Minneapolis 2040 Plan</a:t>
            </a:r>
          </a:p>
        </p:txBody>
      </p:sp>
    </p:spTree>
    <p:extLst>
      <p:ext uri="{BB962C8B-B14F-4D97-AF65-F5344CB8AC3E}">
        <p14:creationId xmlns:p14="http://schemas.microsoft.com/office/powerpoint/2010/main" val="5369868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5571-E4AE-43C7-94A3-CBCFB7809E01}"/>
              </a:ext>
            </a:extLst>
          </p:cNvPr>
          <p:cNvSpPr>
            <a:spLocks noGrp="1"/>
          </p:cNvSpPr>
          <p:nvPr>
            <p:ph type="title"/>
          </p:nvPr>
        </p:nvSpPr>
        <p:spPr/>
        <p:txBody>
          <a:bodyPr/>
          <a:lstStyle/>
          <a:p>
            <a:r>
              <a:rPr lang="en-US" dirty="0"/>
              <a:t>Cambridge: Affordable Housing Overlay</a:t>
            </a:r>
          </a:p>
        </p:txBody>
      </p:sp>
      <p:sp>
        <p:nvSpPr>
          <p:cNvPr id="3" name="Content Placeholder 2">
            <a:extLst>
              <a:ext uri="{FF2B5EF4-FFF2-40B4-BE49-F238E27FC236}">
                <a16:creationId xmlns:a16="http://schemas.microsoft.com/office/drawing/2014/main" id="{52EE16BD-E4D3-4FA7-ACE4-E9DD582770D1}"/>
              </a:ext>
            </a:extLst>
          </p:cNvPr>
          <p:cNvSpPr>
            <a:spLocks noGrp="1"/>
          </p:cNvSpPr>
          <p:nvPr>
            <p:ph idx="1"/>
          </p:nvPr>
        </p:nvSpPr>
        <p:spPr>
          <a:xfrm>
            <a:off x="1371600" y="1823936"/>
            <a:ext cx="9601200" cy="4348264"/>
          </a:xfrm>
        </p:spPr>
        <p:txBody>
          <a:bodyPr>
            <a:normAutofit fontScale="92500" lnSpcReduction="10000"/>
          </a:bodyPr>
          <a:lstStyle/>
          <a:p>
            <a:r>
              <a:rPr lang="en-US" b="0" i="0" dirty="0">
                <a:solidFill>
                  <a:srgbClr val="333333"/>
                </a:solidFill>
                <a:effectLst/>
                <a:latin typeface="Arial" panose="020B0604020202020204" pitchFamily="34" charset="0"/>
              </a:rPr>
              <a:t>AHO passed: 10/5/2020!</a:t>
            </a:r>
          </a:p>
          <a:p>
            <a:r>
              <a:rPr lang="en-US" b="0" i="0" dirty="0">
                <a:solidFill>
                  <a:srgbClr val="333333"/>
                </a:solidFill>
                <a:effectLst/>
                <a:latin typeface="Arial" panose="020B0604020202020204" pitchFamily="34" charset="0"/>
              </a:rPr>
              <a:t>Problem: City was putting almost all new housing in formerly industrial areas</a:t>
            </a:r>
          </a:p>
          <a:p>
            <a:r>
              <a:rPr lang="en-US" b="0" i="0" dirty="0">
                <a:solidFill>
                  <a:srgbClr val="333333"/>
                </a:solidFill>
                <a:effectLst/>
                <a:latin typeface="Arial" panose="020B0604020202020204" pitchFamily="34" charset="0"/>
              </a:rPr>
              <a:t>Now: Four story affordable apartments in all neighborhoods, with additional floors in business districts</a:t>
            </a:r>
          </a:p>
          <a:p>
            <a:pPr marL="0" indent="0">
              <a:buNone/>
            </a:pPr>
            <a:endParaRPr lang="en-US" dirty="0">
              <a:solidFill>
                <a:srgbClr val="333333"/>
              </a:solidFill>
              <a:latin typeface="Arial" panose="020B0604020202020204" pitchFamily="34" charset="0"/>
            </a:endParaRPr>
          </a:p>
          <a:p>
            <a:pPr marL="0" indent="0">
              <a:buNone/>
            </a:pPr>
            <a:r>
              <a:rPr lang="en-US" dirty="0">
                <a:solidFill>
                  <a:srgbClr val="333333"/>
                </a:solidFill>
                <a:latin typeface="Arial" panose="020B0604020202020204" pitchFamily="34" charset="0"/>
              </a:rPr>
              <a:t>Change the script: </a:t>
            </a:r>
          </a:p>
          <a:p>
            <a:pPr marL="0" indent="0">
              <a:buNone/>
            </a:pPr>
            <a:r>
              <a:rPr lang="en-US" sz="2400" b="0" i="0" dirty="0">
                <a:solidFill>
                  <a:srgbClr val="333333"/>
                </a:solidFill>
                <a:effectLst/>
                <a:latin typeface="Arial" panose="020B0604020202020204" pitchFamily="34" charset="0"/>
              </a:rPr>
              <a:t>“Many “progressives” defend exclusionary single-family zoning claiming that new fourplexes in affluent neighborhoods will just be “luxury” housing. But the AHO changes the politics of housing development in urban America. Now, those who say they only support “100% affordable housing” have no excuse for not passing a local version of the AHO.”</a:t>
            </a:r>
          </a:p>
          <a:p>
            <a:pPr marL="0" indent="0">
              <a:buNone/>
            </a:pPr>
            <a:r>
              <a:rPr lang="en-US" sz="1500" b="0" i="0" dirty="0">
                <a:solidFill>
                  <a:srgbClr val="333333"/>
                </a:solidFill>
                <a:effectLst/>
                <a:latin typeface="Arial" panose="020B0604020202020204" pitchFamily="34" charset="0"/>
                <a:hlinkClick r:id="rId2"/>
              </a:rPr>
              <a:t>https://beyondchron.org/will-local-progressives-still-back-exclusionary-zoning/</a:t>
            </a:r>
            <a:r>
              <a:rPr lang="en-US" sz="1500" b="0" i="0" dirty="0">
                <a:solidFill>
                  <a:srgbClr val="333333"/>
                </a:solidFill>
                <a:effectLst/>
                <a:latin typeface="Arial" panose="020B0604020202020204" pitchFamily="34" charset="0"/>
              </a:rPr>
              <a:t> </a:t>
            </a:r>
          </a:p>
          <a:p>
            <a:endParaRPr lang="en-US" dirty="0"/>
          </a:p>
        </p:txBody>
      </p:sp>
    </p:spTree>
    <p:extLst>
      <p:ext uri="{BB962C8B-B14F-4D97-AF65-F5344CB8AC3E}">
        <p14:creationId xmlns:p14="http://schemas.microsoft.com/office/powerpoint/2010/main" val="29796613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95571-E4AE-43C7-94A3-CBCFB7809E01}"/>
              </a:ext>
            </a:extLst>
          </p:cNvPr>
          <p:cNvSpPr>
            <a:spLocks noGrp="1"/>
          </p:cNvSpPr>
          <p:nvPr>
            <p:ph type="title"/>
          </p:nvPr>
        </p:nvSpPr>
        <p:spPr/>
        <p:txBody>
          <a:bodyPr/>
          <a:lstStyle/>
          <a:p>
            <a:r>
              <a:rPr lang="en-US" dirty="0">
                <a:highlight>
                  <a:srgbClr val="FFFF00"/>
                </a:highlight>
              </a:rPr>
              <a:t>QUESTIONS?</a:t>
            </a:r>
          </a:p>
        </p:txBody>
      </p:sp>
      <p:sp>
        <p:nvSpPr>
          <p:cNvPr id="3" name="Content Placeholder 2">
            <a:extLst>
              <a:ext uri="{FF2B5EF4-FFF2-40B4-BE49-F238E27FC236}">
                <a16:creationId xmlns:a16="http://schemas.microsoft.com/office/drawing/2014/main" id="{52EE16BD-E4D3-4FA7-ACE4-E9DD582770D1}"/>
              </a:ext>
            </a:extLst>
          </p:cNvPr>
          <p:cNvSpPr>
            <a:spLocks noGrp="1"/>
          </p:cNvSpPr>
          <p:nvPr>
            <p:ph idx="1"/>
          </p:nvPr>
        </p:nvSpPr>
        <p:spPr>
          <a:xfrm>
            <a:off x="1371600" y="1614791"/>
            <a:ext cx="9601200" cy="4252609"/>
          </a:xfrm>
        </p:spPr>
        <p:txBody>
          <a:bodyPr>
            <a:normAutofit/>
          </a:bodyPr>
          <a:lstStyle/>
          <a:p>
            <a:pPr marL="0" indent="0">
              <a:buNone/>
            </a:pPr>
            <a:endParaRPr lang="en-US" dirty="0">
              <a:solidFill>
                <a:srgbClr val="333333"/>
              </a:solidFill>
              <a:latin typeface="Arial" panose="020B0604020202020204" pitchFamily="34" charset="0"/>
            </a:endParaRPr>
          </a:p>
          <a:p>
            <a:pPr marL="0" indent="0">
              <a:buNone/>
            </a:pPr>
            <a:endParaRPr lang="en-US" b="0" i="0" dirty="0">
              <a:solidFill>
                <a:srgbClr val="333333"/>
              </a:solidFill>
              <a:effectLst/>
              <a:latin typeface="Arial" panose="020B0604020202020204" pitchFamily="34" charset="0"/>
            </a:endParaRPr>
          </a:p>
          <a:p>
            <a:pPr marL="0" indent="0">
              <a:buNone/>
            </a:pPr>
            <a:endParaRPr lang="en-US" dirty="0">
              <a:solidFill>
                <a:srgbClr val="333333"/>
              </a:solidFill>
              <a:latin typeface="Arial" panose="020B0604020202020204" pitchFamily="34" charset="0"/>
            </a:endParaRPr>
          </a:p>
          <a:p>
            <a:endParaRPr lang="en-US" dirty="0">
              <a:solidFill>
                <a:srgbClr val="333333"/>
              </a:solidFill>
              <a:latin typeface="Arial" panose="020B0604020202020204" pitchFamily="34" charset="0"/>
            </a:endParaRPr>
          </a:p>
          <a:p>
            <a:pPr marL="987552" lvl="2" indent="0">
              <a:buNone/>
            </a:pPr>
            <a:endParaRPr lang="en-US" dirty="0"/>
          </a:p>
        </p:txBody>
      </p:sp>
      <p:sp>
        <p:nvSpPr>
          <p:cNvPr id="4" name="Content Placeholder 2">
            <a:extLst>
              <a:ext uri="{FF2B5EF4-FFF2-40B4-BE49-F238E27FC236}">
                <a16:creationId xmlns:a16="http://schemas.microsoft.com/office/drawing/2014/main" id="{9AC81940-DB33-41BF-B122-840E874249CC}"/>
              </a:ext>
            </a:extLst>
          </p:cNvPr>
          <p:cNvSpPr txBox="1">
            <a:spLocks/>
          </p:cNvSpPr>
          <p:nvPr/>
        </p:nvSpPr>
        <p:spPr>
          <a:xfrm>
            <a:off x="1371600" y="1633842"/>
            <a:ext cx="10301591" cy="4771417"/>
          </a:xfrm>
          <a:prstGeom prst="rect">
            <a:avLst/>
          </a:prstGeom>
        </p:spPr>
        <p:txBody>
          <a:bodyPr vert="horz" lIns="91440" tIns="45720" rIns="91440" bIns="45720" rtlCol="0">
            <a:normAutofit fontScale="925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en-US" dirty="0">
                <a:latin typeface="Calibri" panose="020F0502020204030204" pitchFamily="34" charset="0"/>
                <a:ea typeface="Calibri" panose="020F0502020204030204" pitchFamily="34" charset="0"/>
                <a:cs typeface="Times New Roman" panose="02020603050405020304" pitchFamily="18" charset="0"/>
              </a:rPr>
              <a:t>What are some of your housing and land use goals in Bellingham? </a:t>
            </a:r>
          </a:p>
          <a:p>
            <a:pPr lvl="1"/>
            <a:r>
              <a:rPr lang="en-US" dirty="0">
                <a:latin typeface="Calibri" panose="020F0502020204030204" pitchFamily="34" charset="0"/>
                <a:ea typeface="Calibri" panose="020F0502020204030204" pitchFamily="34" charset="0"/>
                <a:cs typeface="Times New Roman" panose="02020603050405020304" pitchFamily="18" charset="0"/>
              </a:rPr>
              <a:t>What is “the nut to crack”? </a:t>
            </a:r>
          </a:p>
          <a:p>
            <a:pPr lvl="1"/>
            <a:r>
              <a:rPr lang="en-US" dirty="0">
                <a:latin typeface="Calibri" panose="020F0502020204030204" pitchFamily="34" charset="0"/>
                <a:ea typeface="Calibri" panose="020F0502020204030204" pitchFamily="34" charset="0"/>
                <a:cs typeface="Times New Roman" panose="02020603050405020304" pitchFamily="18" charset="0"/>
              </a:rPr>
              <a:t>Is there a unifying </a:t>
            </a:r>
            <a:r>
              <a:rPr lang="en-US" u="sng" dirty="0">
                <a:latin typeface="Calibri" panose="020F0502020204030204" pitchFamily="34" charset="0"/>
                <a:ea typeface="Calibri" panose="020F0502020204030204" pitchFamily="34" charset="0"/>
                <a:cs typeface="Times New Roman" panose="02020603050405020304" pitchFamily="18" charset="0"/>
              </a:rPr>
              <a:t>value</a:t>
            </a:r>
            <a:r>
              <a:rPr lang="en-US" dirty="0">
                <a:latin typeface="Calibri" panose="020F0502020204030204" pitchFamily="34" charset="0"/>
                <a:ea typeface="Calibri" panose="020F0502020204030204" pitchFamily="34" charset="0"/>
                <a:cs typeface="Times New Roman" panose="02020603050405020304" pitchFamily="18" charset="0"/>
              </a:rPr>
              <a:t> that can cohere these goals, especially beyond your group? </a:t>
            </a:r>
          </a:p>
          <a:p>
            <a:pPr lvl="1"/>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What organizing strength do you have already? </a:t>
            </a:r>
          </a:p>
          <a:p>
            <a:pPr lvl="1"/>
            <a:r>
              <a:rPr lang="en-US" dirty="0">
                <a:latin typeface="Calibri" panose="020F0502020204030204" pitchFamily="34" charset="0"/>
                <a:ea typeface="Calibri" panose="020F0502020204030204" pitchFamily="34" charset="0"/>
                <a:cs typeface="Times New Roman" panose="02020603050405020304" pitchFamily="18" charset="0"/>
              </a:rPr>
              <a:t>What strengths could you build and how? </a:t>
            </a: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 Are there any barriers or counter-arguments that you can anticipate from opposition? </a:t>
            </a:r>
          </a:p>
          <a:p>
            <a:pPr lvl="1"/>
            <a:r>
              <a:rPr lang="en-US" dirty="0">
                <a:latin typeface="Calibri" panose="020F0502020204030204" pitchFamily="34" charset="0"/>
                <a:ea typeface="Calibri" panose="020F0502020204030204" pitchFamily="34" charset="0"/>
                <a:cs typeface="Times New Roman" panose="02020603050405020304" pitchFamily="18" charset="0"/>
              </a:rPr>
              <a:t>What are some possible responses?</a:t>
            </a:r>
          </a:p>
          <a:p>
            <a:pPr marL="0" indent="0">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a:latin typeface="Calibri" panose="020F0502020204030204" pitchFamily="34" charset="0"/>
                <a:ea typeface="Calibri" panose="020F0502020204030204" pitchFamily="34" charset="0"/>
                <a:cs typeface="Times New Roman" panose="02020603050405020304" pitchFamily="18" charset="0"/>
              </a:rPr>
              <a:t>Do you have any possible “champions” in government, community, business, non-profit, philanthropy, etc.?</a:t>
            </a:r>
          </a:p>
          <a:p>
            <a:pPr lvl="1"/>
            <a:r>
              <a:rPr lang="en-US" dirty="0">
                <a:latin typeface="Calibri" panose="020F0502020204030204" pitchFamily="34" charset="0"/>
                <a:ea typeface="Calibri" panose="020F0502020204030204" pitchFamily="34" charset="0"/>
                <a:cs typeface="Times New Roman" panose="02020603050405020304" pitchFamily="18" charset="0"/>
              </a:rPr>
              <a:t>Do they have any legislation or other efforts where you could find alignment and build relationship with them? </a:t>
            </a:r>
          </a:p>
          <a:p>
            <a:pPr marL="0" indent="0">
              <a:buFont typeface="Franklin Gothic Book" panose="020B05030201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Franklin Gothic Book" panose="020B05030201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0" indent="0">
              <a:buFont typeface="Franklin Gothic Book" panose="020B0503020102020204" pitchFamily="34" charset="0"/>
              <a:buNone/>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749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BB6C51C-5934-4352-94AA-21C8AC6066D9}"/>
              </a:ext>
            </a:extLst>
          </p:cNvPr>
          <p:cNvSpPr txBox="1"/>
          <p:nvPr/>
        </p:nvSpPr>
        <p:spPr>
          <a:xfrm>
            <a:off x="1023562" y="685800"/>
            <a:ext cx="10493524" cy="1485900"/>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a:solidFill>
                  <a:schemeClr val="tx2"/>
                </a:solidFill>
                <a:latin typeface="+mj-lt"/>
                <a:ea typeface="+mj-ea"/>
                <a:cs typeface="+mj-cs"/>
              </a:rPr>
              <a:t>History of Seattle for Everyone</a:t>
            </a:r>
          </a:p>
        </p:txBody>
      </p:sp>
      <p:sp>
        <p:nvSpPr>
          <p:cNvPr id="13" name="Rectangle 12">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TextBox 5">
            <a:extLst>
              <a:ext uri="{FF2B5EF4-FFF2-40B4-BE49-F238E27FC236}">
                <a16:creationId xmlns:a16="http://schemas.microsoft.com/office/drawing/2014/main" id="{79EBDCE1-A25A-4D08-8607-14EF3D17119A}"/>
              </a:ext>
            </a:extLst>
          </p:cNvPr>
          <p:cNvSpPr txBox="1"/>
          <p:nvPr/>
        </p:nvSpPr>
        <p:spPr>
          <a:xfrm>
            <a:off x="1023562" y="2286000"/>
            <a:ext cx="5072437" cy="3581400"/>
          </a:xfrm>
          <a:prstGeom prst="rect">
            <a:avLst/>
          </a:prstGeom>
        </p:spPr>
        <p:txBody>
          <a:bodyPr vert="horz" lIns="91440" tIns="45720" rIns="91440" bIns="45720" rtlCol="0">
            <a:normAutofit/>
          </a:bodyPr>
          <a:lstStyle/>
          <a:p>
            <a:pPr marL="384048" indent="-384048" defTabSz="914400">
              <a:lnSpc>
                <a:spcPct val="94000"/>
              </a:lnSpc>
              <a:spcAft>
                <a:spcPts val="200"/>
              </a:spcAft>
              <a:buFont typeface="Franklin Gothic Book" panose="020B0503020102020204" pitchFamily="34" charset="0"/>
              <a:buChar char="•"/>
            </a:pPr>
            <a:r>
              <a:rPr lang="en-US" dirty="0">
                <a:solidFill>
                  <a:schemeClr val="tx2"/>
                </a:solidFill>
              </a:rPr>
              <a:t>In 2015 HALA started with a “</a:t>
            </a:r>
            <a:r>
              <a:rPr lang="en-US" b="0" i="0" dirty="0">
                <a:solidFill>
                  <a:schemeClr val="tx2"/>
                </a:solidFill>
                <a:effectLst/>
              </a:rPr>
              <a:t>28-member committee established by the mayor and city council of Seattle and tasked with devising a comprehensive response to the city’s soaring rents and home prices”</a:t>
            </a:r>
          </a:p>
          <a:p>
            <a:pPr marL="384048"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384048" indent="-384048" defTabSz="914400">
              <a:lnSpc>
                <a:spcPct val="94000"/>
              </a:lnSpc>
              <a:spcAft>
                <a:spcPts val="200"/>
              </a:spcAft>
              <a:buFont typeface="Franklin Gothic Book" panose="020B0503020102020204" pitchFamily="34" charset="0"/>
            </a:pPr>
            <a:endParaRPr lang="en-US" dirty="0">
              <a:solidFill>
                <a:schemeClr val="tx2"/>
              </a:solidFill>
            </a:endParaRPr>
          </a:p>
          <a:p>
            <a:pPr marL="384048" indent="-384048" defTabSz="914400">
              <a:lnSpc>
                <a:spcPct val="94000"/>
              </a:lnSpc>
              <a:spcAft>
                <a:spcPts val="200"/>
              </a:spcAft>
              <a:buFont typeface="Franklin Gothic Book" panose="020B0503020102020204" pitchFamily="34" charset="0"/>
              <a:buChar char="•"/>
            </a:pPr>
            <a:r>
              <a:rPr lang="en-US" dirty="0">
                <a:solidFill>
                  <a:schemeClr val="tx2"/>
                </a:solidFill>
              </a:rPr>
              <a:t>S4E brought together developers, urbanists, environmentalists, affordable housing providers, labor unions, and more in support of this consensus plan and to </a:t>
            </a:r>
            <a:r>
              <a:rPr lang="en-US" u="sng" dirty="0">
                <a:solidFill>
                  <a:schemeClr val="tx2"/>
                </a:solidFill>
              </a:rPr>
              <a:t>mobilize neighbors</a:t>
            </a:r>
            <a:r>
              <a:rPr lang="en-US" dirty="0">
                <a:solidFill>
                  <a:schemeClr val="tx2"/>
                </a:solidFill>
              </a:rPr>
              <a:t>.</a:t>
            </a:r>
            <a:endParaRPr lang="en-US" u="sng" dirty="0">
              <a:solidFill>
                <a:schemeClr val="tx2"/>
              </a:solidFill>
            </a:endParaRPr>
          </a:p>
        </p:txBody>
      </p:sp>
      <p:pic>
        <p:nvPicPr>
          <p:cNvPr id="5" name="Picture 4" descr="A picture containing logo&#10;&#10;Description automatically generated">
            <a:extLst>
              <a:ext uri="{FF2B5EF4-FFF2-40B4-BE49-F238E27FC236}">
                <a16:creationId xmlns:a16="http://schemas.microsoft.com/office/drawing/2014/main" id="{5B9B66C0-FF39-4FE7-897A-0745EC8CC0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4649" y="2644123"/>
            <a:ext cx="5105445" cy="2042178"/>
          </a:xfrm>
          <a:prstGeom prst="rect">
            <a:avLst/>
          </a:prstGeom>
        </p:spPr>
      </p:pic>
      <p:sp>
        <p:nvSpPr>
          <p:cNvPr id="8" name="TextBox 7">
            <a:extLst>
              <a:ext uri="{FF2B5EF4-FFF2-40B4-BE49-F238E27FC236}">
                <a16:creationId xmlns:a16="http://schemas.microsoft.com/office/drawing/2014/main" id="{1713ED58-9AC7-48E3-A515-97F3D7AE951C}"/>
              </a:ext>
            </a:extLst>
          </p:cNvPr>
          <p:cNvSpPr txBox="1"/>
          <p:nvPr/>
        </p:nvSpPr>
        <p:spPr>
          <a:xfrm>
            <a:off x="1104898" y="2041118"/>
            <a:ext cx="9982201" cy="723275"/>
          </a:xfrm>
          <a:prstGeom prst="rect">
            <a:avLst/>
          </a:prstGeom>
          <a:noFill/>
        </p:spPr>
        <p:txBody>
          <a:bodyPr wrap="square" rtlCol="0">
            <a:spAutoFit/>
          </a:bodyPr>
          <a:lstStyle/>
          <a:p>
            <a:pPr>
              <a:spcAft>
                <a:spcPts val="600"/>
              </a:spcAft>
            </a:pPr>
            <a:endParaRPr lang="en-US"/>
          </a:p>
          <a:p>
            <a:pPr>
              <a:spcAft>
                <a:spcPts val="600"/>
              </a:spcAft>
            </a:pPr>
            <a:endParaRPr lang="en-US"/>
          </a:p>
        </p:txBody>
      </p:sp>
    </p:spTree>
    <p:extLst>
      <p:ext uri="{BB962C8B-B14F-4D97-AF65-F5344CB8AC3E}">
        <p14:creationId xmlns:p14="http://schemas.microsoft.com/office/powerpoint/2010/main" val="266762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713ED58-9AC7-48E3-A515-97F3D7AE951C}"/>
              </a:ext>
            </a:extLst>
          </p:cNvPr>
          <p:cNvSpPr txBox="1"/>
          <p:nvPr/>
        </p:nvSpPr>
        <p:spPr>
          <a:xfrm>
            <a:off x="1032800" y="1845809"/>
            <a:ext cx="9982201" cy="5170646"/>
          </a:xfrm>
          <a:prstGeom prst="rect">
            <a:avLst/>
          </a:prstGeom>
          <a:noFill/>
        </p:spPr>
        <p:txBody>
          <a:bodyPr wrap="square" rtlCol="0">
            <a:spAutoFit/>
          </a:bodyPr>
          <a:lstStyle/>
          <a:p>
            <a:pPr algn="ctr"/>
            <a:r>
              <a:rPr lang="en-US" sz="2400" b="1" i="0" dirty="0">
                <a:effectLst/>
                <a:highlight>
                  <a:srgbClr val="FFFF00"/>
                </a:highlight>
                <a:latin typeface="Open Sans"/>
              </a:rPr>
              <a:t>GOAL: </a:t>
            </a:r>
            <a:r>
              <a:rPr lang="en-US" sz="2400" dirty="0">
                <a:effectLst/>
                <a:highlight>
                  <a:srgbClr val="FFFF00"/>
                </a:highlight>
                <a:latin typeface="Open Sans"/>
                <a:ea typeface="MS Mincho" panose="02020609040205080304" pitchFamily="49" charset="-128"/>
              </a:rPr>
              <a:t>50,000 new homes, with 20,000 income-qualified affordable homes, over the next decade</a:t>
            </a:r>
          </a:p>
          <a:p>
            <a:endParaRPr lang="en-US" sz="2000" dirty="0"/>
          </a:p>
          <a:p>
            <a:endParaRPr lang="en-US" sz="2000" dirty="0"/>
          </a:p>
          <a:p>
            <a:r>
              <a:rPr lang="en-US" sz="2000" b="1" dirty="0"/>
              <a:t>MORE RESOURCES FOR AFFORDABLE HOUSING</a:t>
            </a:r>
          </a:p>
          <a:p>
            <a:r>
              <a:rPr lang="en-US" dirty="0"/>
              <a:t>more subsidy, through a range of revenue generating mechanisms) </a:t>
            </a:r>
          </a:p>
          <a:p>
            <a:endParaRPr lang="en-US" dirty="0"/>
          </a:p>
          <a:p>
            <a:r>
              <a:rPr lang="en-US" sz="2000" b="1" dirty="0"/>
              <a:t>MORE HOUSING</a:t>
            </a:r>
          </a:p>
          <a:p>
            <a:r>
              <a:rPr lang="en-US" dirty="0"/>
              <a:t>(maximizing opportunities in the market) </a:t>
            </a:r>
          </a:p>
          <a:p>
            <a:endParaRPr lang="en-US" dirty="0"/>
          </a:p>
          <a:p>
            <a:r>
              <a:rPr lang="en-US" sz="2000" b="1" dirty="0"/>
              <a:t>MORE SUPPORTS FOR COMMUNITIES </a:t>
            </a:r>
          </a:p>
          <a:p>
            <a:r>
              <a:rPr lang="en-US" dirty="0"/>
              <a:t>strategic preservation of housing and protections for vulnerable tenants and homeowners)</a:t>
            </a:r>
          </a:p>
          <a:p>
            <a:endParaRPr lang="en-US" dirty="0"/>
          </a:p>
          <a:p>
            <a:r>
              <a:rPr lang="en-US" sz="2000" b="1" dirty="0"/>
              <a:t>MORE INNOVATION</a:t>
            </a:r>
          </a:p>
          <a:p>
            <a:r>
              <a:rPr lang="en-US" dirty="0"/>
              <a:t>the streamlining of systems and related reforms to cut the costs of housing)</a:t>
            </a:r>
            <a:endParaRPr lang="en-US" dirty="0">
              <a:ea typeface="MS Mincho" panose="02020609040205080304" pitchFamily="49" charset="-128"/>
            </a:endParaRP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0BB6C51C-5934-4352-94AA-21C8AC6066D9}"/>
              </a:ext>
            </a:extLst>
          </p:cNvPr>
          <p:cNvSpPr txBox="1"/>
          <p:nvPr/>
        </p:nvSpPr>
        <p:spPr>
          <a:xfrm>
            <a:off x="592395" y="635207"/>
            <a:ext cx="11007210" cy="646331"/>
          </a:xfrm>
          <a:prstGeom prst="rect">
            <a:avLst/>
          </a:prstGeom>
          <a:noFill/>
        </p:spPr>
        <p:txBody>
          <a:bodyPr wrap="square" rtlCol="0">
            <a:spAutoFit/>
          </a:bodyPr>
          <a:lstStyle/>
          <a:p>
            <a:pPr algn="ctr"/>
            <a:r>
              <a:rPr lang="en-US" sz="3600" dirty="0"/>
              <a:t>HALA: Objectives/Outcomes     (1/2)</a:t>
            </a:r>
          </a:p>
        </p:txBody>
      </p:sp>
    </p:spTree>
    <p:extLst>
      <p:ext uri="{BB962C8B-B14F-4D97-AF65-F5344CB8AC3E}">
        <p14:creationId xmlns:p14="http://schemas.microsoft.com/office/powerpoint/2010/main" val="4129128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1713ED58-9AC7-48E3-A515-97F3D7AE951C}"/>
              </a:ext>
            </a:extLst>
          </p:cNvPr>
          <p:cNvSpPr txBox="1"/>
          <p:nvPr/>
        </p:nvSpPr>
        <p:spPr>
          <a:xfrm>
            <a:off x="1023923" y="1588428"/>
            <a:ext cx="9982201" cy="5078313"/>
          </a:xfrm>
          <a:prstGeom prst="rect">
            <a:avLst/>
          </a:prstGeom>
          <a:noFill/>
        </p:spPr>
        <p:txBody>
          <a:bodyPr wrap="square" rtlCol="0">
            <a:spAutoFit/>
          </a:bodyPr>
          <a:lstStyle/>
          <a:p>
            <a:pPr marL="285750" indent="-285750">
              <a:buFont typeface="Arial" panose="020B0604020202020204" pitchFamily="34" charset="0"/>
              <a:buChar char="•"/>
            </a:pPr>
            <a:endParaRPr lang="en-US" b="1" dirty="0">
              <a:latin typeface="Open Sans"/>
              <a:ea typeface="MS Mincho" panose="02020609040205080304" pitchFamily="49" charset="-128"/>
            </a:endParaRPr>
          </a:p>
          <a:p>
            <a:r>
              <a:rPr lang="en-US" b="1" dirty="0">
                <a:latin typeface="Open Sans"/>
                <a:ea typeface="MS Mincho" panose="02020609040205080304" pitchFamily="49" charset="-128"/>
              </a:rPr>
              <a:t>Examples:</a:t>
            </a:r>
          </a:p>
          <a:p>
            <a:pPr marL="285750" indent="-285750">
              <a:buFont typeface="Arial" panose="020B0604020202020204" pitchFamily="34" charset="0"/>
              <a:buChar char="•"/>
            </a:pPr>
            <a:r>
              <a:rPr lang="en-US" b="1" dirty="0">
                <a:latin typeface="Open Sans"/>
                <a:ea typeface="MS Mincho" panose="02020609040205080304" pitchFamily="49" charset="-128"/>
              </a:rPr>
              <a:t>Mandatory Housing Affordability (“MHA”),</a:t>
            </a:r>
            <a:r>
              <a:rPr lang="en-US" dirty="0">
                <a:latin typeface="Open Sans"/>
                <a:ea typeface="MS Mincho" panose="02020609040205080304" pitchFamily="49" charset="-128"/>
              </a:rPr>
              <a:t> ensures all new residential developments will include a certain percentage of affordable housing units while also allowing more housing overall to be built in Seattle’s Urban Centers &amp; Villages </a:t>
            </a:r>
          </a:p>
          <a:p>
            <a:pPr marL="742950" lvl="1" indent="-285750">
              <a:buFont typeface="Arial" panose="020B0604020202020204" pitchFamily="34" charset="0"/>
              <a:buChar char="•"/>
            </a:pPr>
            <a:r>
              <a:rPr lang="en-US" dirty="0">
                <a:latin typeface="Open Sans"/>
                <a:ea typeface="MS Mincho" panose="02020609040205080304" pitchFamily="49" charset="-128"/>
              </a:rPr>
              <a:t>Passed citywide in Spring of 2019</a:t>
            </a:r>
          </a:p>
          <a:p>
            <a:pPr marL="285750" indent="-285750">
              <a:buFont typeface="Arial" panose="020B0604020202020204" pitchFamily="34" charset="0"/>
              <a:buChar char="•"/>
            </a:pPr>
            <a:r>
              <a:rPr lang="en-US" sz="1800" b="1" dirty="0">
                <a:effectLst/>
                <a:latin typeface="Open Sans"/>
                <a:ea typeface="MS Mincho" panose="02020609040205080304" pitchFamily="49" charset="-128"/>
              </a:rPr>
              <a:t>ADUs / DADUs, </a:t>
            </a:r>
            <a:r>
              <a:rPr lang="en-US" b="0" i="0" dirty="0">
                <a:solidFill>
                  <a:srgbClr val="333333"/>
                </a:solidFill>
                <a:effectLst/>
                <a:latin typeface="Open Sans"/>
              </a:rPr>
              <a:t>removes barriers to building accessory dwelling units, providing more housing options in every neighborhood</a:t>
            </a:r>
          </a:p>
          <a:p>
            <a:pPr marL="742950" lvl="1" indent="-285750">
              <a:buFont typeface="Arial" panose="020B0604020202020204" pitchFamily="34" charset="0"/>
              <a:buChar char="•"/>
            </a:pPr>
            <a:r>
              <a:rPr lang="en-US" b="0" i="0" dirty="0">
                <a:solidFill>
                  <a:srgbClr val="333333"/>
                </a:solidFill>
                <a:effectLst/>
                <a:latin typeface="Open Sans"/>
              </a:rPr>
              <a:t>Ordinance passed in July, 2019 that removed occupancy requirements, removed off street parking requirements, reduced minimum lot size, increased maximum size, allowed two ADU’s on one lot, etc.</a:t>
            </a:r>
          </a:p>
          <a:p>
            <a:pPr marL="285750" indent="-285750">
              <a:buFont typeface="Arial" panose="020B0604020202020204" pitchFamily="34" charset="0"/>
              <a:buChar char="•"/>
            </a:pPr>
            <a:r>
              <a:rPr lang="en-US" b="1" dirty="0">
                <a:solidFill>
                  <a:srgbClr val="333333"/>
                </a:solidFill>
                <a:latin typeface="Open Sans"/>
                <a:ea typeface="MS Mincho" panose="02020609040205080304" pitchFamily="49" charset="-128"/>
              </a:rPr>
              <a:t>2016 Housing Levy, </a:t>
            </a:r>
            <a:r>
              <a:rPr lang="en-US" dirty="0">
                <a:solidFill>
                  <a:srgbClr val="333333"/>
                </a:solidFill>
                <a:latin typeface="Open Sans"/>
                <a:ea typeface="MS Mincho" panose="02020609040205080304" pitchFamily="49" charset="-128"/>
              </a:rPr>
              <a:t>voter approval campaign for $290m over 7 years for homeownership assistance, homelessness prevention, and affordable housing preservation. </a:t>
            </a:r>
          </a:p>
          <a:p>
            <a:pPr marL="742950" lvl="1" indent="-285750">
              <a:buFont typeface="Arial" panose="020B0604020202020204" pitchFamily="34" charset="0"/>
              <a:buChar char="•"/>
            </a:pPr>
            <a:r>
              <a:rPr lang="en-US" dirty="0">
                <a:solidFill>
                  <a:srgbClr val="333333"/>
                </a:solidFill>
                <a:latin typeface="Open Sans"/>
                <a:ea typeface="MS Mincho" panose="02020609040205080304" pitchFamily="49" charset="-128"/>
              </a:rPr>
              <a:t>Still in effect</a:t>
            </a:r>
          </a:p>
          <a:p>
            <a:pPr marL="285750" indent="-285750">
              <a:buFont typeface="Arial" panose="020B0604020202020204" pitchFamily="34" charset="0"/>
              <a:buChar char="•"/>
            </a:pPr>
            <a:r>
              <a:rPr lang="en-US" sz="1800" b="1" dirty="0">
                <a:solidFill>
                  <a:srgbClr val="333333"/>
                </a:solidFill>
                <a:effectLst/>
                <a:latin typeface="Open Sans"/>
                <a:ea typeface="MS Mincho" panose="02020609040205080304" pitchFamily="49" charset="-128"/>
              </a:rPr>
              <a:t>MFTE </a:t>
            </a:r>
            <a:r>
              <a:rPr lang="en-US" sz="1800" dirty="0">
                <a:solidFill>
                  <a:srgbClr val="333333"/>
                </a:solidFill>
                <a:effectLst/>
                <a:latin typeface="Open Sans"/>
                <a:ea typeface="MS Mincho" panose="02020609040205080304" pitchFamily="49" charset="-128"/>
              </a:rPr>
              <a:t>@ WA State and Seattle</a:t>
            </a:r>
          </a:p>
          <a:p>
            <a:pPr marL="742950" lvl="1" indent="-285750">
              <a:buFont typeface="Arial" panose="020B0604020202020204" pitchFamily="34" charset="0"/>
              <a:buChar char="•"/>
            </a:pPr>
            <a:r>
              <a:rPr lang="en-US" dirty="0">
                <a:solidFill>
                  <a:srgbClr val="333333"/>
                </a:solidFill>
                <a:latin typeface="Open Sans"/>
                <a:ea typeface="MS Mincho" panose="02020609040205080304" pitchFamily="49" charset="-128"/>
              </a:rPr>
              <a:t>Still in effect</a:t>
            </a:r>
            <a:endParaRPr lang="en-US" dirty="0">
              <a:latin typeface="Open Sans"/>
              <a:ea typeface="MS Mincho" panose="02020609040205080304" pitchFamily="49" charset="-128"/>
            </a:endParaRPr>
          </a:p>
          <a:p>
            <a:pPr lvl="1"/>
            <a:endParaRPr lang="en-US" dirty="0"/>
          </a:p>
          <a:p>
            <a:pPr marL="285750" indent="-2857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0BB6C51C-5934-4352-94AA-21C8AC6066D9}"/>
              </a:ext>
            </a:extLst>
          </p:cNvPr>
          <p:cNvSpPr txBox="1"/>
          <p:nvPr/>
        </p:nvSpPr>
        <p:spPr>
          <a:xfrm>
            <a:off x="592395" y="635207"/>
            <a:ext cx="11007210" cy="646331"/>
          </a:xfrm>
          <a:prstGeom prst="rect">
            <a:avLst/>
          </a:prstGeom>
          <a:noFill/>
        </p:spPr>
        <p:txBody>
          <a:bodyPr wrap="square" rtlCol="0">
            <a:spAutoFit/>
          </a:bodyPr>
          <a:lstStyle/>
          <a:p>
            <a:pPr algn="ctr"/>
            <a:r>
              <a:rPr lang="en-US" sz="3600" dirty="0"/>
              <a:t>HALA: Objectives/Outcomes     (2/2)</a:t>
            </a:r>
          </a:p>
        </p:txBody>
      </p:sp>
    </p:spTree>
    <p:extLst>
      <p:ext uri="{BB962C8B-B14F-4D97-AF65-F5344CB8AC3E}">
        <p14:creationId xmlns:p14="http://schemas.microsoft.com/office/powerpoint/2010/main" val="42905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A93D97C6-63EF-4CA6-B01D-25E2772DC9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BB6C51C-5934-4352-94AA-21C8AC6066D9}"/>
              </a:ext>
            </a:extLst>
          </p:cNvPr>
          <p:cNvSpPr txBox="1"/>
          <p:nvPr/>
        </p:nvSpPr>
        <p:spPr>
          <a:xfrm>
            <a:off x="5100824" y="685800"/>
            <a:ext cx="6176776" cy="1485900"/>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a:solidFill>
                  <a:schemeClr val="tx2"/>
                </a:solidFill>
                <a:latin typeface="+mj-lt"/>
                <a:ea typeface="+mj-ea"/>
                <a:cs typeface="+mj-cs"/>
              </a:rPr>
              <a:t>Our Values</a:t>
            </a:r>
          </a:p>
        </p:txBody>
      </p:sp>
      <p:pic>
        <p:nvPicPr>
          <p:cNvPr id="4" name="Picture 3" descr="Logo&#10;&#10;Description automatically generated">
            <a:extLst>
              <a:ext uri="{FF2B5EF4-FFF2-40B4-BE49-F238E27FC236}">
                <a16:creationId xmlns:a16="http://schemas.microsoft.com/office/drawing/2014/main" id="{8C87D96F-9BC1-4A0D-9DA7-A2A6F6CEF3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276" y="2005419"/>
            <a:ext cx="3093388" cy="2846410"/>
          </a:xfrm>
          <a:prstGeom prst="rect">
            <a:avLst/>
          </a:prstGeom>
        </p:spPr>
      </p:pic>
      <p:sp>
        <p:nvSpPr>
          <p:cNvPr id="15" name="Rectangle 14">
            <a:extLst>
              <a:ext uri="{FF2B5EF4-FFF2-40B4-BE49-F238E27FC236}">
                <a16:creationId xmlns:a16="http://schemas.microsoft.com/office/drawing/2014/main" id="{5DA4A40B-EDCE-42FC-B189-AEFB4F82E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7354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id="{1713ED58-9AC7-48E3-A515-97F3D7AE951C}"/>
              </a:ext>
            </a:extLst>
          </p:cNvPr>
          <p:cNvSpPr txBox="1"/>
          <p:nvPr/>
        </p:nvSpPr>
        <p:spPr>
          <a:xfrm>
            <a:off x="5100824" y="2286000"/>
            <a:ext cx="6176776" cy="3581400"/>
          </a:xfrm>
          <a:prstGeom prst="rect">
            <a:avLst/>
          </a:prstGeom>
        </p:spPr>
        <p:txBody>
          <a:bodyPr vert="horz" lIns="91440" tIns="45720" rIns="91440" bIns="45720" rtlCol="0">
            <a:normAutofit/>
          </a:bodyPr>
          <a:lstStyle/>
          <a:p>
            <a:pPr marL="384048" indent="-384048" defTabSz="914400">
              <a:lnSpc>
                <a:spcPct val="94000"/>
              </a:lnSpc>
              <a:spcAft>
                <a:spcPts val="200"/>
              </a:spcAft>
              <a:buFont typeface="Franklin Gothic Book" panose="020B0503020102020204" pitchFamily="34" charset="0"/>
            </a:pPr>
            <a:r>
              <a:rPr lang="en-US">
                <a:solidFill>
                  <a:schemeClr val="tx2"/>
                </a:solidFill>
              </a:rPr>
              <a:t>“W</a:t>
            </a:r>
            <a:r>
              <a:rPr lang="en-US" b="0" i="0">
                <a:solidFill>
                  <a:schemeClr val="tx2"/>
                </a:solidFill>
                <a:effectLst/>
              </a:rPr>
              <a:t>e unite around the conviction that everyone, regardless of income or background, should have access to safe, stable, and affordable housing. </a:t>
            </a:r>
            <a:r>
              <a:rPr lang="en-US" b="0" i="1">
                <a:solidFill>
                  <a:schemeClr val="tx2"/>
                </a:solidFill>
                <a:effectLst/>
              </a:rPr>
              <a:t>We believe in a Seattle for Everyone.”</a:t>
            </a:r>
          </a:p>
          <a:p>
            <a:pPr marL="384048" indent="-384048" defTabSz="914400">
              <a:lnSpc>
                <a:spcPct val="94000"/>
              </a:lnSpc>
              <a:spcAft>
                <a:spcPts val="200"/>
              </a:spcAft>
              <a:buFont typeface="Franklin Gothic Book" panose="020B0503020102020204" pitchFamily="34" charset="0"/>
            </a:pPr>
            <a:endParaRPr lang="en-US" i="1">
              <a:solidFill>
                <a:schemeClr val="tx2"/>
              </a:solidFill>
            </a:endParaRPr>
          </a:p>
          <a:p>
            <a:pPr marL="384048" indent="-384048" defTabSz="914400">
              <a:lnSpc>
                <a:spcPct val="94000"/>
              </a:lnSpc>
              <a:spcAft>
                <a:spcPts val="200"/>
              </a:spcAft>
              <a:buFont typeface="Franklin Gothic Book" panose="020B0503020102020204" pitchFamily="34" charset="0"/>
            </a:pPr>
            <a:r>
              <a:rPr lang="en-US" b="1" i="0">
                <a:solidFill>
                  <a:schemeClr val="tx2"/>
                </a:solidFill>
                <a:effectLst/>
              </a:rPr>
              <a:t>◊    </a:t>
            </a:r>
            <a:r>
              <a:rPr lang="en-US" b="1" i="1" u="sng">
                <a:solidFill>
                  <a:schemeClr val="tx2"/>
                </a:solidFill>
                <a:effectLst/>
              </a:rPr>
              <a:t>Create &amp; Preserve More Housing Options in Every Neighborhood</a:t>
            </a:r>
            <a:endParaRPr lang="en-US" b="0" i="1">
              <a:solidFill>
                <a:schemeClr val="tx2"/>
              </a:solidFill>
              <a:effectLst/>
            </a:endParaRPr>
          </a:p>
          <a:p>
            <a:pPr marL="384048" indent="-384048" defTabSz="914400">
              <a:lnSpc>
                <a:spcPct val="94000"/>
              </a:lnSpc>
              <a:spcAft>
                <a:spcPts val="200"/>
              </a:spcAft>
              <a:buFont typeface="Franklin Gothic Book" panose="020B0503020102020204" pitchFamily="34" charset="0"/>
            </a:pPr>
            <a:endParaRPr lang="en-US" i="1">
              <a:solidFill>
                <a:schemeClr val="tx2"/>
              </a:solidFill>
            </a:endParaRPr>
          </a:p>
          <a:p>
            <a:pPr marL="384048" indent="-384048" defTabSz="914400">
              <a:lnSpc>
                <a:spcPct val="94000"/>
              </a:lnSpc>
              <a:spcAft>
                <a:spcPts val="200"/>
              </a:spcAft>
              <a:buFont typeface="Franklin Gothic Book" panose="020B0503020102020204" pitchFamily="34" charset="0"/>
            </a:pPr>
            <a:r>
              <a:rPr lang="en-US" b="1" i="0">
                <a:solidFill>
                  <a:schemeClr val="tx2"/>
                </a:solidFill>
                <a:effectLst/>
              </a:rPr>
              <a:t>◊    </a:t>
            </a:r>
            <a:r>
              <a:rPr lang="en-US" b="1" i="1" u="sng">
                <a:solidFill>
                  <a:schemeClr val="tx2"/>
                </a:solidFill>
                <a:effectLst/>
              </a:rPr>
              <a:t>Support Low- and Middle-Income Affordability</a:t>
            </a:r>
            <a:br>
              <a:rPr lang="en-US" b="1" i="1" u="sng">
                <a:solidFill>
                  <a:schemeClr val="tx2"/>
                </a:solidFill>
                <a:effectLst/>
              </a:rPr>
            </a:br>
            <a:endParaRPr lang="en-US" i="1">
              <a:solidFill>
                <a:schemeClr val="tx2"/>
              </a:solidFill>
            </a:endParaRPr>
          </a:p>
          <a:p>
            <a:pPr marL="384048" indent="-384048" defTabSz="914400">
              <a:lnSpc>
                <a:spcPct val="94000"/>
              </a:lnSpc>
              <a:spcAft>
                <a:spcPts val="200"/>
              </a:spcAft>
              <a:buFont typeface="Franklin Gothic Book" panose="020B0503020102020204" pitchFamily="34" charset="0"/>
            </a:pPr>
            <a:r>
              <a:rPr lang="en-US" b="1" i="0">
                <a:solidFill>
                  <a:schemeClr val="tx2"/>
                </a:solidFill>
                <a:effectLst/>
              </a:rPr>
              <a:t>◊    </a:t>
            </a:r>
            <a:r>
              <a:rPr lang="en-US" b="1" i="1" u="sng">
                <a:solidFill>
                  <a:schemeClr val="tx2"/>
                </a:solidFill>
                <a:effectLst/>
              </a:rPr>
              <a:t>Support Equitable Development</a:t>
            </a:r>
            <a:br>
              <a:rPr lang="en-US" b="1" i="1" u="sng">
                <a:solidFill>
                  <a:schemeClr val="tx2"/>
                </a:solidFill>
                <a:effectLst/>
              </a:rPr>
            </a:br>
            <a:endParaRPr lang="en-US">
              <a:solidFill>
                <a:schemeClr val="tx2"/>
              </a:solidFill>
            </a:endParaRPr>
          </a:p>
        </p:txBody>
      </p:sp>
    </p:spTree>
    <p:extLst>
      <p:ext uri="{BB962C8B-B14F-4D97-AF65-F5344CB8AC3E}">
        <p14:creationId xmlns:p14="http://schemas.microsoft.com/office/powerpoint/2010/main" val="2723224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21" name="Rectangle 16">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BB6C51C-5934-4352-94AA-21C8AC6066D9}"/>
              </a:ext>
            </a:extLst>
          </p:cNvPr>
          <p:cNvSpPr txBox="1"/>
          <p:nvPr/>
        </p:nvSpPr>
        <p:spPr>
          <a:xfrm>
            <a:off x="1314816" y="322433"/>
            <a:ext cx="9325970" cy="1160059"/>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Barriers to Changing Policy		(1/2)</a:t>
            </a:r>
          </a:p>
        </p:txBody>
      </p:sp>
      <p:sp>
        <p:nvSpPr>
          <p:cNvPr id="8" name="TextBox 7">
            <a:extLst>
              <a:ext uri="{FF2B5EF4-FFF2-40B4-BE49-F238E27FC236}">
                <a16:creationId xmlns:a16="http://schemas.microsoft.com/office/drawing/2014/main" id="{1713ED58-9AC7-48E3-A515-97F3D7AE951C}"/>
              </a:ext>
            </a:extLst>
          </p:cNvPr>
          <p:cNvSpPr txBox="1"/>
          <p:nvPr/>
        </p:nvSpPr>
        <p:spPr>
          <a:xfrm>
            <a:off x="140897" y="702855"/>
            <a:ext cx="10499889" cy="4888662"/>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endParaRPr lang="en-US" sz="1600" dirty="0">
              <a:solidFill>
                <a:schemeClr val="tx2"/>
              </a:solidFill>
            </a:endParaRPr>
          </a:p>
          <a:p>
            <a:pPr marL="1600200" marR="0" lvl="3" indent="-384048" defTabSz="914400">
              <a:lnSpc>
                <a:spcPct val="94000"/>
              </a:lnSpc>
              <a:spcBef>
                <a:spcPts val="0"/>
              </a:spcBef>
              <a:spcAft>
                <a:spcPts val="200"/>
              </a:spcAft>
              <a:buFont typeface="Franklin Gothic Book" panose="020B0503020102020204" pitchFamily="34" charset="0"/>
              <a:buChar char=""/>
            </a:pPr>
            <a:endParaRPr lang="en-US" dirty="0">
              <a:solidFill>
                <a:schemeClr val="tx2"/>
              </a:solidFill>
            </a:endParaRPr>
          </a:p>
          <a:p>
            <a:pPr marL="1600200" lvl="3" indent="-384048" defTabSz="914400">
              <a:lnSpc>
                <a:spcPct val="94000"/>
              </a:lnSpc>
              <a:spcAft>
                <a:spcPts val="200"/>
              </a:spcAft>
              <a:buFont typeface="Franklin Gothic Book" panose="020B0503020102020204" pitchFamily="34" charset="0"/>
              <a:buChar char=""/>
            </a:pPr>
            <a:r>
              <a:rPr lang="en-US" sz="2000" dirty="0">
                <a:solidFill>
                  <a:schemeClr val="tx2"/>
                </a:solidFill>
              </a:rPr>
              <a:t>C</a:t>
            </a:r>
            <a:r>
              <a:rPr lang="en-US" sz="2000" dirty="0">
                <a:solidFill>
                  <a:schemeClr val="tx2"/>
                </a:solidFill>
                <a:effectLst/>
              </a:rPr>
              <a:t>ommunity organizing, “NIMBYism,” often co-opts the language of progressive groups </a:t>
            </a:r>
          </a:p>
          <a:p>
            <a:pPr marL="2057400" lvl="4" indent="-384048" defTabSz="914400">
              <a:lnSpc>
                <a:spcPct val="94000"/>
              </a:lnSpc>
              <a:spcAft>
                <a:spcPts val="200"/>
              </a:spcAft>
              <a:buFont typeface="Franklin Gothic Book" panose="020B0503020102020204" pitchFamily="34" charset="0"/>
              <a:buChar char=""/>
            </a:pPr>
            <a:r>
              <a:rPr lang="en-US" sz="2000" dirty="0">
                <a:solidFill>
                  <a:schemeClr val="tx2"/>
                </a:solidFill>
              </a:rPr>
              <a:t>“Neighborhood choice,” “Community voice,” etc. </a:t>
            </a:r>
            <a:endParaRPr lang="en-US" sz="2000" dirty="0">
              <a:solidFill>
                <a:schemeClr val="tx2"/>
              </a:solidFill>
              <a:effectLst/>
            </a:endParaRPr>
          </a:p>
          <a:p>
            <a:pPr marL="1216152" lvl="3" defTabSz="914400">
              <a:lnSpc>
                <a:spcPct val="94000"/>
              </a:lnSpc>
              <a:spcAft>
                <a:spcPts val="200"/>
              </a:spcAft>
            </a:pPr>
            <a:endParaRPr lang="en-US" sz="2000" dirty="0">
              <a:solidFill>
                <a:schemeClr val="tx2"/>
              </a:solidFill>
              <a:effectLst/>
            </a:endParaRPr>
          </a:p>
          <a:p>
            <a:pPr marL="1600200" marR="0" lvl="3" indent="-384048" defTabSz="914400">
              <a:lnSpc>
                <a:spcPct val="94000"/>
              </a:lnSpc>
              <a:spcBef>
                <a:spcPts val="0"/>
              </a:spcBef>
              <a:spcAft>
                <a:spcPts val="200"/>
              </a:spcAft>
              <a:buFont typeface="Franklin Gothic Book" panose="020B0503020102020204" pitchFamily="34" charset="0"/>
              <a:buChar char=""/>
            </a:pPr>
            <a:r>
              <a:rPr lang="en-US" sz="2000" dirty="0">
                <a:solidFill>
                  <a:schemeClr val="tx2"/>
                </a:solidFill>
              </a:rPr>
              <a:t>W</a:t>
            </a:r>
            <a:r>
              <a:rPr lang="en-US" sz="2000" dirty="0">
                <a:solidFill>
                  <a:schemeClr val="tx2"/>
                </a:solidFill>
                <a:effectLst/>
              </a:rPr>
              <a:t>ell-funded legal challenges</a:t>
            </a:r>
            <a:endParaRPr lang="en-US" sz="2000" dirty="0">
              <a:solidFill>
                <a:schemeClr val="tx2"/>
              </a:solidFill>
            </a:endParaRPr>
          </a:p>
          <a:p>
            <a:pPr marL="2057400" lvl="4" indent="-384048" defTabSz="914400">
              <a:lnSpc>
                <a:spcPct val="94000"/>
              </a:lnSpc>
              <a:spcAft>
                <a:spcPts val="200"/>
              </a:spcAft>
              <a:buFont typeface="Franklin Gothic Book" panose="020B0503020102020204" pitchFamily="34" charset="0"/>
              <a:buChar char=""/>
            </a:pPr>
            <a:r>
              <a:rPr lang="en-US" sz="2000" dirty="0">
                <a:solidFill>
                  <a:schemeClr val="tx2"/>
                </a:solidFill>
                <a:effectLst/>
              </a:rPr>
              <a:t>esp. with SEPA appeals “</a:t>
            </a:r>
            <a:r>
              <a:rPr lang="en-US" sz="2000" b="0" i="0" dirty="0">
                <a:solidFill>
                  <a:schemeClr val="tx2"/>
                </a:solidFill>
                <a:effectLst/>
              </a:rPr>
              <a:t>anyone with $85 to spare for a filing fee and the wherewithal to make their case can appeal by arguing that the [environmental] impacts are in fact significant and merit a full review.”</a:t>
            </a:r>
            <a:r>
              <a:rPr lang="en-US" sz="2000" dirty="0">
                <a:solidFill>
                  <a:schemeClr val="tx2"/>
                </a:solidFill>
                <a:effectLst/>
              </a:rPr>
              <a:t> </a:t>
            </a:r>
          </a:p>
          <a:p>
            <a:pPr marL="1673352" lvl="4" defTabSz="914400">
              <a:lnSpc>
                <a:spcPct val="94000"/>
              </a:lnSpc>
              <a:spcAft>
                <a:spcPts val="200"/>
              </a:spcAft>
            </a:pPr>
            <a:endParaRPr lang="en-US" sz="2000" dirty="0">
              <a:solidFill>
                <a:schemeClr val="tx2"/>
              </a:solidFill>
              <a:effectLst/>
            </a:endParaRPr>
          </a:p>
          <a:p>
            <a:pPr marL="1600200" lvl="3" indent="-384048" defTabSz="914400">
              <a:lnSpc>
                <a:spcPct val="94000"/>
              </a:lnSpc>
              <a:spcAft>
                <a:spcPts val="200"/>
              </a:spcAft>
              <a:buFont typeface="Franklin Gothic Book" panose="020B0503020102020204" pitchFamily="34" charset="0"/>
              <a:buChar char=""/>
            </a:pPr>
            <a:r>
              <a:rPr lang="en-US" sz="2000" dirty="0">
                <a:solidFill>
                  <a:schemeClr val="tx2"/>
                </a:solidFill>
              </a:rPr>
              <a:t>E</a:t>
            </a:r>
            <a:r>
              <a:rPr lang="en-US" sz="2000" dirty="0">
                <a:solidFill>
                  <a:schemeClr val="tx2"/>
                </a:solidFill>
                <a:effectLst/>
              </a:rPr>
              <a:t>arned media onslaught (social media, shares, etc.) </a:t>
            </a:r>
          </a:p>
          <a:p>
            <a:pPr marL="1216152" lvl="3" defTabSz="914400">
              <a:lnSpc>
                <a:spcPct val="94000"/>
              </a:lnSpc>
              <a:spcAft>
                <a:spcPts val="200"/>
              </a:spcAft>
            </a:pPr>
            <a:endParaRPr lang="en-US" sz="2000" dirty="0">
              <a:solidFill>
                <a:schemeClr val="tx2"/>
              </a:solidFill>
              <a:effectLst/>
            </a:endParaRPr>
          </a:p>
          <a:p>
            <a:pPr marL="1600200" marR="0" lvl="3" indent="-384048" defTabSz="914400">
              <a:lnSpc>
                <a:spcPct val="94000"/>
              </a:lnSpc>
              <a:spcBef>
                <a:spcPts val="0"/>
              </a:spcBef>
              <a:spcAft>
                <a:spcPts val="200"/>
              </a:spcAft>
              <a:buFont typeface="Franklin Gothic Book" panose="020B0503020102020204" pitchFamily="34" charset="0"/>
              <a:buChar char=""/>
            </a:pPr>
            <a:r>
              <a:rPr lang="en-US" sz="2000" dirty="0">
                <a:solidFill>
                  <a:schemeClr val="tx2"/>
                </a:solidFill>
                <a:effectLst/>
              </a:rPr>
              <a:t>The Seattle Times reported that indicated that Seattle then, with existing zoning, had more than enough zoned capacity for all the housing it would need far into the future – therefore no need for </a:t>
            </a:r>
            <a:r>
              <a:rPr lang="en-US" sz="2000" dirty="0" err="1">
                <a:solidFill>
                  <a:schemeClr val="tx2"/>
                </a:solidFill>
                <a:effectLst/>
              </a:rPr>
              <a:t>upzones</a:t>
            </a:r>
            <a:r>
              <a:rPr lang="en-US" sz="2000" dirty="0">
                <a:solidFill>
                  <a:schemeClr val="tx2"/>
                </a:solidFill>
                <a:effectLst/>
              </a:rPr>
              <a:t> at all</a:t>
            </a:r>
          </a:p>
          <a:p>
            <a:pPr marL="285750" indent="-384048" defTabSz="914400">
              <a:lnSpc>
                <a:spcPct val="94000"/>
              </a:lnSpc>
              <a:spcAft>
                <a:spcPts val="200"/>
              </a:spcAft>
              <a:buFont typeface="Franklin Gothic Book" panose="020B0503020102020204" pitchFamily="34" charset="0"/>
              <a:buChar char="•"/>
            </a:pPr>
            <a:endParaRPr lang="en-US" sz="1600" dirty="0">
              <a:solidFill>
                <a:schemeClr val="tx2"/>
              </a:solidFill>
            </a:endParaRPr>
          </a:p>
        </p:txBody>
      </p:sp>
    </p:spTree>
    <p:extLst>
      <p:ext uri="{BB962C8B-B14F-4D97-AF65-F5344CB8AC3E}">
        <p14:creationId xmlns:p14="http://schemas.microsoft.com/office/powerpoint/2010/main" val="2614459306"/>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9" name="Rectangle 12">
            <a:extLst>
              <a:ext uri="{FF2B5EF4-FFF2-40B4-BE49-F238E27FC236}">
                <a16:creationId xmlns:a16="http://schemas.microsoft.com/office/drawing/2014/main" id="{A14902AA-4E7E-4D93-A756-AC2EF9AAF9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6"/>
            <a:ext cx="12191998"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0" name="Freeform 6">
            <a:extLst>
              <a:ext uri="{FF2B5EF4-FFF2-40B4-BE49-F238E27FC236}">
                <a16:creationId xmlns:a16="http://schemas.microsoft.com/office/drawing/2014/main" id="{AE0AE5A0-0098-4DC4-82DC-CCE4071B6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8299640" y="626654"/>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accent1">
              <a:lumMod val="75000"/>
            </a:schemeClr>
          </a:solidFill>
          <a:ln w="0">
            <a:noFill/>
            <a:prstDash val="solid"/>
            <a:round/>
            <a:headEnd/>
            <a:tailEnd/>
          </a:ln>
        </p:spPr>
      </p:sp>
      <p:sp useBgFill="1">
        <p:nvSpPr>
          <p:cNvPr id="21" name="Rectangle 16">
            <a:extLst>
              <a:ext uri="{FF2B5EF4-FFF2-40B4-BE49-F238E27FC236}">
                <a16:creationId xmlns:a16="http://schemas.microsoft.com/office/drawing/2014/main" id="{B6D28670-6E3D-4F4B-AD22-EFA33BF3CA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0266" y="1010266"/>
            <a:ext cx="10171466" cy="4857133"/>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BB6C51C-5934-4352-94AA-21C8AC6066D9}"/>
              </a:ext>
            </a:extLst>
          </p:cNvPr>
          <p:cNvSpPr txBox="1"/>
          <p:nvPr/>
        </p:nvSpPr>
        <p:spPr>
          <a:xfrm>
            <a:off x="1314816" y="322433"/>
            <a:ext cx="9325970" cy="1160059"/>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Barriers to Changing Policy 	(2/2)</a:t>
            </a:r>
          </a:p>
        </p:txBody>
      </p:sp>
      <p:sp>
        <p:nvSpPr>
          <p:cNvPr id="8" name="TextBox 7">
            <a:extLst>
              <a:ext uri="{FF2B5EF4-FFF2-40B4-BE49-F238E27FC236}">
                <a16:creationId xmlns:a16="http://schemas.microsoft.com/office/drawing/2014/main" id="{1713ED58-9AC7-48E3-A515-97F3D7AE951C}"/>
              </a:ext>
            </a:extLst>
          </p:cNvPr>
          <p:cNvSpPr txBox="1"/>
          <p:nvPr/>
        </p:nvSpPr>
        <p:spPr>
          <a:xfrm>
            <a:off x="140897" y="978737"/>
            <a:ext cx="10499889" cy="4888662"/>
          </a:xfrm>
          <a:prstGeom prst="rect">
            <a:avLst/>
          </a:prstGeom>
        </p:spPr>
        <p:txBody>
          <a:bodyPr vert="horz" lIns="91440" tIns="45720" rIns="91440" bIns="45720" rtlCol="0">
            <a:noAutofit/>
          </a:bodyPr>
          <a:lstStyle/>
          <a:p>
            <a:pPr indent="-384048" defTabSz="914400">
              <a:lnSpc>
                <a:spcPct val="94000"/>
              </a:lnSpc>
              <a:spcAft>
                <a:spcPts val="200"/>
              </a:spcAft>
              <a:buFont typeface="Franklin Gothic Book" panose="020B0503020102020204" pitchFamily="34" charset="0"/>
            </a:pPr>
            <a:endParaRPr lang="en-US" dirty="0">
              <a:solidFill>
                <a:schemeClr val="tx2"/>
              </a:solidFill>
            </a:endParaRPr>
          </a:p>
          <a:p>
            <a:pPr marL="1600200" marR="0" lvl="3" indent="-384048" defTabSz="914400">
              <a:lnSpc>
                <a:spcPct val="94000"/>
              </a:lnSpc>
              <a:spcBef>
                <a:spcPts val="0"/>
              </a:spcBef>
              <a:spcAft>
                <a:spcPts val="200"/>
              </a:spcAft>
              <a:buFont typeface="Franklin Gothic Book" panose="020B0503020102020204" pitchFamily="34" charset="0"/>
              <a:buChar char=""/>
            </a:pPr>
            <a:r>
              <a:rPr lang="en-US" sz="2200" dirty="0">
                <a:solidFill>
                  <a:schemeClr val="tx2"/>
                </a:solidFill>
              </a:rPr>
              <a:t>L</a:t>
            </a:r>
            <a:r>
              <a:rPr lang="en-US" sz="2200" dirty="0">
                <a:solidFill>
                  <a:schemeClr val="tx2"/>
                </a:solidFill>
                <a:effectLst/>
              </a:rPr>
              <a:t>obbying pressure in opposition that ultimately succeeded in reducing some of the proposed zoning changes at Council</a:t>
            </a:r>
          </a:p>
          <a:p>
            <a:pPr marL="2057400" lvl="4" indent="-384048" defTabSz="914400">
              <a:lnSpc>
                <a:spcPct val="94000"/>
              </a:lnSpc>
              <a:spcAft>
                <a:spcPts val="200"/>
              </a:spcAft>
              <a:buFont typeface="Franklin Gothic Book" panose="020B0503020102020204" pitchFamily="34" charset="0"/>
              <a:buChar char=""/>
            </a:pPr>
            <a:r>
              <a:rPr lang="en-US" sz="2200" dirty="0">
                <a:solidFill>
                  <a:schemeClr val="tx2"/>
                </a:solidFill>
              </a:rPr>
              <a:t>Opponents rarely oppose the policy outright, but seek to sabotage it through amendments</a:t>
            </a:r>
          </a:p>
          <a:p>
            <a:pPr marL="1673352" lvl="4" defTabSz="914400">
              <a:lnSpc>
                <a:spcPct val="94000"/>
              </a:lnSpc>
              <a:spcAft>
                <a:spcPts val="200"/>
              </a:spcAft>
            </a:pPr>
            <a:endParaRPr lang="en-US" sz="2200" dirty="0">
              <a:solidFill>
                <a:schemeClr val="tx2"/>
              </a:solidFill>
              <a:effectLst/>
            </a:endParaRPr>
          </a:p>
          <a:p>
            <a:pPr marL="1600200" lvl="3" indent="-384048" defTabSz="914400">
              <a:lnSpc>
                <a:spcPct val="94000"/>
              </a:lnSpc>
              <a:spcAft>
                <a:spcPts val="200"/>
              </a:spcAft>
              <a:buFont typeface="Franklin Gothic Book" panose="020B0503020102020204" pitchFamily="34" charset="0"/>
              <a:buChar char=""/>
            </a:pPr>
            <a:r>
              <a:rPr lang="en-US" sz="2200" dirty="0">
                <a:solidFill>
                  <a:schemeClr val="tx2"/>
                </a:solidFill>
              </a:rPr>
              <a:t>MHA: Despite the new hefty fees or performance requirements put on these zones – whether the </a:t>
            </a:r>
            <a:r>
              <a:rPr lang="en-US" sz="2200" dirty="0" err="1">
                <a:solidFill>
                  <a:schemeClr val="tx2"/>
                </a:solidFill>
              </a:rPr>
              <a:t>upzone</a:t>
            </a:r>
            <a:r>
              <a:rPr lang="en-US" sz="2200" dirty="0">
                <a:solidFill>
                  <a:schemeClr val="tx2"/>
                </a:solidFill>
              </a:rPr>
              <a:t> was utilized or not by the builder – were widely described as “developer giveaways”</a:t>
            </a:r>
          </a:p>
          <a:p>
            <a:pPr marL="2057400" lvl="4" indent="-384048" defTabSz="914400">
              <a:lnSpc>
                <a:spcPct val="94000"/>
              </a:lnSpc>
              <a:spcAft>
                <a:spcPts val="200"/>
              </a:spcAft>
              <a:buFont typeface="Franklin Gothic Book" panose="020B0503020102020204" pitchFamily="34" charset="0"/>
              <a:buChar char=""/>
            </a:pPr>
            <a:r>
              <a:rPr lang="en-US" sz="2200" dirty="0">
                <a:solidFill>
                  <a:schemeClr val="tx2"/>
                </a:solidFill>
                <a:effectLst/>
              </a:rPr>
              <a:t>NIMBY’s opposed density, </a:t>
            </a:r>
            <a:r>
              <a:rPr lang="en-US" sz="2200" dirty="0">
                <a:solidFill>
                  <a:schemeClr val="tx2"/>
                </a:solidFill>
              </a:rPr>
              <a:t>activists outside our group pushed for infeasibly high MHA fees; both would have limited policy effectiveness to meet HALA goals</a:t>
            </a:r>
          </a:p>
          <a:p>
            <a:pPr marL="2057400" lvl="4" indent="-384048" defTabSz="914400">
              <a:lnSpc>
                <a:spcPct val="94000"/>
              </a:lnSpc>
              <a:spcAft>
                <a:spcPts val="200"/>
              </a:spcAft>
              <a:buFont typeface="Franklin Gothic Book" panose="020B0503020102020204" pitchFamily="34" charset="0"/>
              <a:buChar char=""/>
            </a:pPr>
            <a:r>
              <a:rPr lang="en-US" sz="2200" dirty="0">
                <a:solidFill>
                  <a:schemeClr val="tx2"/>
                </a:solidFill>
              </a:rPr>
              <a:t>Note: I’ve learned to emphasize “More housing </a:t>
            </a:r>
            <a:r>
              <a:rPr lang="en-US" sz="2200" u="sng" dirty="0">
                <a:solidFill>
                  <a:schemeClr val="tx2"/>
                </a:solidFill>
              </a:rPr>
              <a:t>in all neighborhoods</a:t>
            </a:r>
            <a:r>
              <a:rPr lang="en-US" sz="2200" dirty="0">
                <a:solidFill>
                  <a:schemeClr val="tx2"/>
                </a:solidFill>
              </a:rPr>
              <a:t>“ to clear up that growth should happen throughout the city– NOT be concentrated in low-income neighborhoods</a:t>
            </a:r>
          </a:p>
          <a:p>
            <a:pPr marL="1600200" lvl="3" indent="-384048" defTabSz="914400">
              <a:lnSpc>
                <a:spcPct val="94000"/>
              </a:lnSpc>
              <a:spcAft>
                <a:spcPts val="200"/>
              </a:spcAft>
              <a:buFont typeface="Franklin Gothic Book" panose="020B0503020102020204" pitchFamily="34" charset="0"/>
              <a:buChar char=""/>
            </a:pPr>
            <a:endParaRPr lang="en-US" sz="16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sz="1600" dirty="0">
              <a:solidFill>
                <a:schemeClr val="tx2"/>
              </a:solidFill>
            </a:endParaRPr>
          </a:p>
        </p:txBody>
      </p:sp>
    </p:spTree>
    <p:extLst>
      <p:ext uri="{BB962C8B-B14F-4D97-AF65-F5344CB8AC3E}">
        <p14:creationId xmlns:p14="http://schemas.microsoft.com/office/powerpoint/2010/main" val="666111313"/>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C3638F2F-4688-4030-B1CC-802724443B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lt2"/>
          </a:fillRef>
          <a:effectRef idx="0">
            <a:schemeClr val="accent1"/>
          </a:effectRef>
          <a:fontRef idx="minor">
            <a:schemeClr val="lt1"/>
          </a:fontRef>
        </p:style>
        <p:txBody>
          <a:bodyPr rtlCol="0" anchor="ctr"/>
          <a:lstStyle/>
          <a:p>
            <a:pPr algn="ctr"/>
            <a:endParaRPr lang="en-US"/>
          </a:p>
        </p:txBody>
      </p:sp>
      <p:sp>
        <p:nvSpPr>
          <p:cNvPr id="15" name="Freeform 6">
            <a:extLst>
              <a:ext uri="{FF2B5EF4-FFF2-40B4-BE49-F238E27FC236}">
                <a16:creationId xmlns:a16="http://schemas.microsoft.com/office/drawing/2014/main" id="{48C811F0-0ED8-4A7B-BFDE-6433C690E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5400000" flipH="1">
            <a:off x="973751" y="303896"/>
            <a:ext cx="1910102" cy="257067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sp>
        <p:nvSpPr>
          <p:cNvPr id="3" name="TextBox 2">
            <a:extLst>
              <a:ext uri="{FF2B5EF4-FFF2-40B4-BE49-F238E27FC236}">
                <a16:creationId xmlns:a16="http://schemas.microsoft.com/office/drawing/2014/main" id="{0BB6C51C-5934-4352-94AA-21C8AC6066D9}"/>
              </a:ext>
            </a:extLst>
          </p:cNvPr>
          <p:cNvSpPr txBox="1"/>
          <p:nvPr/>
        </p:nvSpPr>
        <p:spPr>
          <a:xfrm>
            <a:off x="1253764" y="1327355"/>
            <a:ext cx="3559425" cy="4482564"/>
          </a:xfrm>
          <a:prstGeom prst="rect">
            <a:avLst/>
          </a:prstGeom>
        </p:spPr>
        <p:txBody>
          <a:bodyPr vert="horz" lIns="91440" tIns="45720" rIns="91440" bIns="45720" rtlCol="0" anchor="t">
            <a:normAutofit/>
          </a:bodyPr>
          <a:lstStyle/>
          <a:p>
            <a:pPr defTabSz="914400">
              <a:lnSpc>
                <a:spcPct val="89000"/>
              </a:lnSpc>
              <a:spcBef>
                <a:spcPct val="0"/>
              </a:spcBef>
              <a:spcAft>
                <a:spcPts val="600"/>
              </a:spcAft>
            </a:pPr>
            <a:r>
              <a:rPr lang="en-US" sz="4400" dirty="0">
                <a:solidFill>
                  <a:schemeClr val="tx2"/>
                </a:solidFill>
                <a:latin typeface="+mj-lt"/>
                <a:ea typeface="+mj-ea"/>
                <a:cs typeface="+mj-cs"/>
              </a:rPr>
              <a:t>S4E Organizing Assets:</a:t>
            </a:r>
          </a:p>
          <a:p>
            <a:pPr defTabSz="914400">
              <a:lnSpc>
                <a:spcPct val="89000"/>
              </a:lnSpc>
              <a:spcBef>
                <a:spcPct val="0"/>
              </a:spcBef>
              <a:spcAft>
                <a:spcPts val="600"/>
              </a:spcAft>
            </a:pPr>
            <a:r>
              <a:rPr lang="en-US" sz="2400" dirty="0">
                <a:solidFill>
                  <a:schemeClr val="tx2"/>
                </a:solidFill>
                <a:latin typeface="+mj-lt"/>
                <a:ea typeface="+mj-ea"/>
                <a:cs typeface="+mj-cs"/>
              </a:rPr>
              <a:t>Leaders &amp; Champions</a:t>
            </a:r>
          </a:p>
          <a:p>
            <a:pPr defTabSz="914400">
              <a:lnSpc>
                <a:spcPct val="89000"/>
              </a:lnSpc>
              <a:spcBef>
                <a:spcPct val="0"/>
              </a:spcBef>
              <a:spcAft>
                <a:spcPts val="600"/>
              </a:spcAft>
            </a:pPr>
            <a:r>
              <a:rPr lang="en-US" sz="2400" dirty="0">
                <a:solidFill>
                  <a:schemeClr val="tx2"/>
                </a:solidFill>
                <a:latin typeface="+mj-lt"/>
                <a:ea typeface="+mj-ea"/>
                <a:cs typeface="+mj-cs"/>
              </a:rPr>
              <a:t>(1/4)</a:t>
            </a:r>
          </a:p>
        </p:txBody>
      </p:sp>
      <p:sp>
        <p:nvSpPr>
          <p:cNvPr id="8" name="TextBox 7">
            <a:extLst>
              <a:ext uri="{FF2B5EF4-FFF2-40B4-BE49-F238E27FC236}">
                <a16:creationId xmlns:a16="http://schemas.microsoft.com/office/drawing/2014/main" id="{1713ED58-9AC7-48E3-A515-97F3D7AE951C}"/>
              </a:ext>
            </a:extLst>
          </p:cNvPr>
          <p:cNvSpPr txBox="1"/>
          <p:nvPr/>
        </p:nvSpPr>
        <p:spPr>
          <a:xfrm>
            <a:off x="4467902" y="634180"/>
            <a:ext cx="6777272" cy="5175739"/>
          </a:xfrm>
          <a:prstGeom prst="rect">
            <a:avLst/>
          </a:prstGeom>
        </p:spPr>
        <p:txBody>
          <a:bodyPr vert="horz" lIns="91440" tIns="45720" rIns="91440" bIns="45720" rtlCol="0">
            <a:normAutofit/>
          </a:bodyPr>
          <a:lstStyle/>
          <a:p>
            <a:pPr marL="285750" indent="-384048" defTabSz="914400">
              <a:lnSpc>
                <a:spcPct val="94000"/>
              </a:lnSpc>
              <a:spcAft>
                <a:spcPts val="200"/>
              </a:spcAft>
              <a:buFont typeface="Franklin Gothic Book" panose="020B0503020102020204" pitchFamily="34" charset="0"/>
              <a:buChar char="•"/>
            </a:pPr>
            <a:r>
              <a:rPr lang="en-US" sz="2400" dirty="0">
                <a:solidFill>
                  <a:schemeClr val="tx2"/>
                </a:solidFill>
              </a:rPr>
              <a:t>New groups of people mobilized in most neighborhoods </a:t>
            </a:r>
          </a:p>
          <a:p>
            <a:pPr marL="742950" lvl="1" indent="-384048" defTabSz="914400">
              <a:lnSpc>
                <a:spcPct val="94000"/>
              </a:lnSpc>
              <a:spcAft>
                <a:spcPts val="200"/>
              </a:spcAft>
              <a:buFont typeface="Franklin Gothic Book" panose="020B0503020102020204" pitchFamily="34" charset="0"/>
              <a:buChar char="•"/>
            </a:pPr>
            <a:r>
              <a:rPr lang="en-US" sz="2400" dirty="0">
                <a:solidFill>
                  <a:schemeClr val="tx2"/>
                </a:solidFill>
              </a:rPr>
              <a:t>These “YIMBY’s” weren’t a big factor in Seattle politics previously</a:t>
            </a:r>
          </a:p>
          <a:p>
            <a:pPr marL="358902" lvl="1" defTabSz="914400">
              <a:lnSpc>
                <a:spcPct val="94000"/>
              </a:lnSpc>
              <a:spcAft>
                <a:spcPts val="200"/>
              </a:spcAft>
            </a:pPr>
            <a:endParaRPr lang="en-US" sz="24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400" dirty="0">
                <a:solidFill>
                  <a:schemeClr val="tx2"/>
                </a:solidFill>
              </a:rPr>
              <a:t>We had champions in government agencies and elected offices</a:t>
            </a:r>
          </a:p>
          <a:p>
            <a:pPr marL="742950" lvl="1" indent="-384048" defTabSz="914400">
              <a:lnSpc>
                <a:spcPct val="94000"/>
              </a:lnSpc>
              <a:spcAft>
                <a:spcPts val="200"/>
              </a:spcAft>
              <a:buFont typeface="Franklin Gothic Book" panose="020B0503020102020204" pitchFamily="34" charset="0"/>
              <a:buChar char="•"/>
            </a:pPr>
            <a:r>
              <a:rPr lang="en-US" sz="2400" dirty="0">
                <a:solidFill>
                  <a:schemeClr val="tx2"/>
                </a:solidFill>
              </a:rPr>
              <a:t>“Policy window” through HALA</a:t>
            </a:r>
          </a:p>
          <a:p>
            <a:pPr marL="358902" lvl="1" defTabSz="914400">
              <a:lnSpc>
                <a:spcPct val="94000"/>
              </a:lnSpc>
              <a:spcAft>
                <a:spcPts val="200"/>
              </a:spcAft>
            </a:pPr>
            <a:endParaRPr lang="en-US" sz="2400" dirty="0">
              <a:solidFill>
                <a:schemeClr val="tx2"/>
              </a:solidFill>
            </a:endParaRPr>
          </a:p>
          <a:p>
            <a:pPr marL="285750" indent="-384048" defTabSz="914400">
              <a:lnSpc>
                <a:spcPct val="94000"/>
              </a:lnSpc>
              <a:spcAft>
                <a:spcPts val="200"/>
              </a:spcAft>
              <a:buFont typeface="Franklin Gothic Book" panose="020B0503020102020204" pitchFamily="34" charset="0"/>
              <a:buChar char="•"/>
            </a:pPr>
            <a:r>
              <a:rPr lang="en-US" sz="2400" dirty="0">
                <a:solidFill>
                  <a:schemeClr val="tx2"/>
                </a:solidFill>
              </a:rPr>
              <a:t>Leaders emerged in neighborhoods to self-organize for those community meetings and to advocate for “micro-issues”</a:t>
            </a:r>
          </a:p>
          <a:p>
            <a:pPr marL="742950" lvl="1" indent="-384048" defTabSz="914400">
              <a:lnSpc>
                <a:spcPct val="94000"/>
              </a:lnSpc>
              <a:spcAft>
                <a:spcPts val="200"/>
              </a:spcAft>
              <a:buFont typeface="Franklin Gothic Book" panose="020B0503020102020204" pitchFamily="34" charset="0"/>
              <a:buChar char="•"/>
            </a:pPr>
            <a:r>
              <a:rPr lang="en-US" sz="2400" dirty="0">
                <a:solidFill>
                  <a:schemeClr val="tx2"/>
                </a:solidFill>
              </a:rPr>
              <a:t>“Distributed structure” in neighborhoods</a:t>
            </a:r>
          </a:p>
          <a:p>
            <a:pPr marL="742950" lvl="1" indent="-384048" defTabSz="914400">
              <a:lnSpc>
                <a:spcPct val="94000"/>
              </a:lnSpc>
              <a:spcAft>
                <a:spcPts val="200"/>
              </a:spcAft>
              <a:buFont typeface="Franklin Gothic Book" panose="020B0503020102020204" pitchFamily="34" charset="0"/>
              <a:buChar char="•"/>
            </a:pPr>
            <a:endParaRPr lang="en-US" sz="2000"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742950" lvl="1"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a:p>
            <a:pPr marL="285750" indent="-384048" defTabSz="914400">
              <a:lnSpc>
                <a:spcPct val="94000"/>
              </a:lnSpc>
              <a:spcAft>
                <a:spcPts val="200"/>
              </a:spcAft>
              <a:buFont typeface="Franklin Gothic Book" panose="020B0503020102020204" pitchFamily="34" charset="0"/>
              <a:buChar char="•"/>
            </a:pPr>
            <a:endParaRPr lang="en-US" dirty="0">
              <a:solidFill>
                <a:schemeClr val="tx2"/>
              </a:solidFill>
            </a:endParaRPr>
          </a:p>
        </p:txBody>
      </p:sp>
      <p:sp>
        <p:nvSpPr>
          <p:cNvPr id="17" name="Rectangle 16">
            <a:extLst>
              <a:ext uri="{FF2B5EF4-FFF2-40B4-BE49-F238E27FC236}">
                <a16:creationId xmlns:a16="http://schemas.microsoft.com/office/drawing/2014/main" id="{AAC19CEE-435E-4643-849E-5194A57437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6453386"/>
            <a:ext cx="12191998" cy="40461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374910107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244</TotalTime>
  <Words>1963</Words>
  <Application>Microsoft Office PowerPoint</Application>
  <PresentationFormat>Widescreen</PresentationFormat>
  <Paragraphs>250</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Franklin Gothic Book</vt:lpstr>
      <vt:lpstr>Open Sans</vt:lpstr>
      <vt:lpstr>Symbol</vt:lpstr>
      <vt:lpstr>Crop</vt:lpstr>
      <vt:lpstr>Activating Historically  Underrepresented Voices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Organizing Lessons from Others</vt:lpstr>
      <vt:lpstr>Six Steps to Getting Local Government Approvals (from Non-Profit Association of Northern California)</vt:lpstr>
      <vt:lpstr>Six Steps to Getting Local Government Approvals</vt:lpstr>
      <vt:lpstr>Common NIMBY Arguments, Community Meetings</vt:lpstr>
      <vt:lpstr>Common NIMBY Arguments</vt:lpstr>
      <vt:lpstr>Responding to a NIMBY </vt:lpstr>
      <vt:lpstr>PowerPoint Presentation</vt:lpstr>
      <vt:lpstr>What Other Cities have Done Successfully</vt:lpstr>
      <vt:lpstr>PowerPoint Presentation</vt:lpstr>
      <vt:lpstr>PowerPoint Presentation</vt:lpstr>
      <vt:lpstr>Cambridge: Affordable Housing Overlay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Activating Historically  Underrepresented Voices</dc:title>
  <dc:creator>Brady Nordstrom</dc:creator>
  <cp:lastModifiedBy>Brady Nordstrom</cp:lastModifiedBy>
  <cp:revision>18</cp:revision>
  <dcterms:created xsi:type="dcterms:W3CDTF">2020-10-12T21:25:03Z</dcterms:created>
  <dcterms:modified xsi:type="dcterms:W3CDTF">2020-10-13T01:29:58Z</dcterms:modified>
</cp:coreProperties>
</file>